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media/image131.jpg" ContentType="image/jpg"/>
  <Override PartName="/ppt/media/image132.jpg" ContentType="image/jpg"/>
  <Override PartName="/ppt/media/image133.jpg" ContentType="image/jpg"/>
  <Override PartName="/ppt/media/image134.jpg" ContentType="image/jpg"/>
  <Override PartName="/ppt/media/image135.jpg" ContentType="image/jpg"/>
  <Override PartName="/ppt/media/image136.jpg" ContentType="image/jpg"/>
  <Override PartName="/ppt/media/image137.jpg" ContentType="image/jpg"/>
  <Override PartName="/ppt/media/image138.jpg" ContentType="image/jpg"/>
  <Override PartName="/ppt/notesSlides/notesSlide40.xml" ContentType="application/vnd.openxmlformats-officedocument.presentationml.notesSlide+xml"/>
  <Override PartName="/ppt/media/image141.jpg" ContentType="image/jpg"/>
  <Override PartName="/ppt/media/image142.jpg" ContentType="image/jpg"/>
  <Override PartName="/ppt/media/image143.jpg" ContentType="image/jpg"/>
  <Override PartName="/ppt/media/image144.jpg" ContentType="image/jpg"/>
  <Override PartName="/ppt/media/image145.jpg" ContentType="image/jpg"/>
  <Override PartName="/ppt/media/image146.jpg" ContentType="image/jpg"/>
  <Override PartName="/ppt/media/image147.jpg" ContentType="image/jpg"/>
  <Override PartName="/ppt/notesSlides/notesSlide41.xml" ContentType="application/vnd.openxmlformats-officedocument.presentationml.notesSlide+xml"/>
  <Override PartName="/ppt/media/image148.jpg" ContentType="image/jpg"/>
  <Override PartName="/ppt/media/image149.jpg" ContentType="image/jpg"/>
  <Override PartName="/ppt/media/image150.jpg" ContentType="image/jpg"/>
  <Override PartName="/ppt/media/image151.jpg" ContentType="image/jpg"/>
  <Override PartName="/ppt/media/image152.jpg" ContentType="image/jpg"/>
  <Override PartName="/ppt/media/image153.jpg" ContentType="image/jpg"/>
  <Override PartName="/ppt/notesSlides/notesSlide42.xml" ContentType="application/vnd.openxmlformats-officedocument.presentationml.notesSlide+xml"/>
  <Override PartName="/ppt/media/image154.jpg" ContentType="image/jpg"/>
  <Override PartName="/ppt/media/image155.jpg" ContentType="image/jpg"/>
  <Override PartName="/ppt/media/image156.jpg" ContentType="image/jpg"/>
  <Override PartName="/ppt/media/image157.jpg" ContentType="image/jpg"/>
  <Override PartName="/ppt/media/image158.jpg" ContentType="image/jpg"/>
  <Override PartName="/ppt/media/image159.jpg" ContentType="image/jpg"/>
  <Override PartName="/ppt/media/image160.jpg" ContentType="image/jpg"/>
  <Override PartName="/ppt/media/image161.jpg" ContentType="image/jpg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1"/>
  </p:notesMasterIdLst>
  <p:sldIdLst>
    <p:sldId id="5475" r:id="rId2"/>
    <p:sldId id="5487" r:id="rId3"/>
    <p:sldId id="5716" r:id="rId4"/>
    <p:sldId id="5755" r:id="rId5"/>
    <p:sldId id="5753" r:id="rId6"/>
    <p:sldId id="5719" r:id="rId7"/>
    <p:sldId id="5720" r:id="rId8"/>
    <p:sldId id="5790" r:id="rId9"/>
    <p:sldId id="5776" r:id="rId10"/>
    <p:sldId id="5777" r:id="rId11"/>
    <p:sldId id="5791" r:id="rId12"/>
    <p:sldId id="5781" r:id="rId13"/>
    <p:sldId id="5788" r:id="rId14"/>
    <p:sldId id="5792" r:id="rId15"/>
    <p:sldId id="5817" r:id="rId16"/>
    <p:sldId id="5778" r:id="rId17"/>
    <p:sldId id="5795" r:id="rId18"/>
    <p:sldId id="5780" r:id="rId19"/>
    <p:sldId id="5783" r:id="rId20"/>
    <p:sldId id="5784" r:id="rId21"/>
    <p:sldId id="5785" r:id="rId22"/>
    <p:sldId id="5786" r:id="rId23"/>
    <p:sldId id="5789" r:id="rId24"/>
    <p:sldId id="5793" r:id="rId25"/>
    <p:sldId id="5794" r:id="rId26"/>
    <p:sldId id="5779" r:id="rId27"/>
    <p:sldId id="5798" r:id="rId28"/>
    <p:sldId id="5800" r:id="rId29"/>
    <p:sldId id="5799" r:id="rId30"/>
    <p:sldId id="5801" r:id="rId31"/>
    <p:sldId id="5796" r:id="rId32"/>
    <p:sldId id="5806" r:id="rId33"/>
    <p:sldId id="5807" r:id="rId34"/>
    <p:sldId id="5802" r:id="rId35"/>
    <p:sldId id="5797" r:id="rId36"/>
    <p:sldId id="5811" r:id="rId37"/>
    <p:sldId id="5815" r:id="rId38"/>
    <p:sldId id="5816" r:id="rId39"/>
    <p:sldId id="5818" r:id="rId40"/>
    <p:sldId id="5819" r:id="rId41"/>
    <p:sldId id="5820" r:id="rId42"/>
    <p:sldId id="5821" r:id="rId43"/>
    <p:sldId id="5822" r:id="rId44"/>
    <p:sldId id="5823" r:id="rId45"/>
    <p:sldId id="5824" r:id="rId46"/>
    <p:sldId id="5825" r:id="rId47"/>
    <p:sldId id="5826" r:id="rId48"/>
    <p:sldId id="5803" r:id="rId49"/>
    <p:sldId id="5805" r:id="rId50"/>
    <p:sldId id="5804" r:id="rId51"/>
    <p:sldId id="5827" r:id="rId52"/>
    <p:sldId id="5808" r:id="rId53"/>
    <p:sldId id="5828" r:id="rId54"/>
    <p:sldId id="5809" r:id="rId55"/>
    <p:sldId id="5810" r:id="rId56"/>
    <p:sldId id="5812" r:id="rId57"/>
    <p:sldId id="5813" r:id="rId58"/>
    <p:sldId id="5814" r:id="rId59"/>
    <p:sldId id="5829" r:id="rId6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124A"/>
    <a:srgbClr val="14114B"/>
    <a:srgbClr val="CC99FF"/>
    <a:srgbClr val="C2BDFF"/>
    <a:srgbClr val="7162FF"/>
    <a:srgbClr val="8077FE"/>
    <a:srgbClr val="5954BE"/>
    <a:srgbClr val="7200FF"/>
    <a:srgbClr val="0F1242"/>
    <a:srgbClr val="081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83"/>
    <p:restoredTop sz="95788"/>
  </p:normalViewPr>
  <p:slideViewPr>
    <p:cSldViewPr snapToGrid="0" snapToObjects="1" showGuides="1">
      <p:cViewPr varScale="1">
        <p:scale>
          <a:sx n="67" d="100"/>
          <a:sy n="67" d="100"/>
        </p:scale>
        <p:origin x="26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48" name="Shape 64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2349995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591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197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126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524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9226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396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078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008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7468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3762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541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52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106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7128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5618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02185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9188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4911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5279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4322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7646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255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7670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1005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0736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6149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1174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5990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3839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3362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0598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65088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336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2205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2835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6165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6937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0387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7424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2144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5735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9310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4133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279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976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2291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51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30179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1931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3723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7070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50677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56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393184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57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103257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58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974481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59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4114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8546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457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827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118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9809706" y="6274911"/>
            <a:ext cx="1875186" cy="264256"/>
          </a:xfrm>
          <a:prstGeom prst="rect">
            <a:avLst/>
          </a:prstGeom>
        </p:spPr>
        <p:txBody>
          <a:bodyPr wrap="square" lIns="45719" tIns="45719" rIns="45719" bIns="45719"/>
          <a:lstStyle>
            <a:lvl1pPr algn="r">
              <a:defRPr sz="1200">
                <a:solidFill>
                  <a:srgbClr val="20242E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9" y="1604519"/>
            <a:ext cx="5354282" cy="397764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7" name="Google Shape;78;p151"/>
          <p:cNvSpPr txBox="1">
            <a:spLocks noGrp="1"/>
          </p:cNvSpPr>
          <p:nvPr>
            <p:ph type="body" sz="half" idx="13"/>
          </p:nvPr>
        </p:nvSpPr>
        <p:spPr>
          <a:xfrm>
            <a:off x="6231959" y="1604519"/>
            <a:ext cx="5354282" cy="397764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1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479" y="273599"/>
            <a:ext cx="10972442" cy="530784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AND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8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9" y="160451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3" name="Google Shape;86;p154"/>
          <p:cNvSpPr txBox="1">
            <a:spLocks noGrp="1"/>
          </p:cNvSpPr>
          <p:nvPr>
            <p:ph type="body" sz="half" idx="13"/>
          </p:nvPr>
        </p:nvSpPr>
        <p:spPr>
          <a:xfrm>
            <a:off x="6231959" y="1604519"/>
            <a:ext cx="5354282" cy="397764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184" name="Google Shape;87;p154"/>
          <p:cNvSpPr txBox="1">
            <a:spLocks noGrp="1"/>
          </p:cNvSpPr>
          <p:nvPr>
            <p:ph type="body" sz="quarter" idx="14"/>
          </p:nvPr>
        </p:nvSpPr>
        <p:spPr>
          <a:xfrm>
            <a:off x="609479" y="368243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1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AND_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9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9" y="1604519"/>
            <a:ext cx="5354282" cy="397764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4" name="Google Shape;91;p155"/>
          <p:cNvSpPr txBox="1">
            <a:spLocks noGrp="1"/>
          </p:cNvSpPr>
          <p:nvPr>
            <p:ph type="body" sz="quarter" idx="13"/>
          </p:nvPr>
        </p:nvSpPr>
        <p:spPr>
          <a:xfrm>
            <a:off x="6231959" y="160451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195" name="Google Shape;92;p155"/>
          <p:cNvSpPr txBox="1">
            <a:spLocks noGrp="1"/>
          </p:cNvSpPr>
          <p:nvPr>
            <p:ph type="body" sz="quarter" idx="14"/>
          </p:nvPr>
        </p:nvSpPr>
        <p:spPr>
          <a:xfrm>
            <a:off x="6231959" y="368243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OV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0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9" y="160451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5" name="Google Shape;96;p156"/>
          <p:cNvSpPr txBox="1">
            <a:spLocks noGrp="1"/>
          </p:cNvSpPr>
          <p:nvPr>
            <p:ph type="body" sz="quarter" idx="13"/>
          </p:nvPr>
        </p:nvSpPr>
        <p:spPr>
          <a:xfrm>
            <a:off x="6231959" y="160451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206" name="Google Shape;97;p156"/>
          <p:cNvSpPr txBox="1">
            <a:spLocks noGrp="1"/>
          </p:cNvSpPr>
          <p:nvPr>
            <p:ph type="body" sz="half" idx="14"/>
          </p:nvPr>
        </p:nvSpPr>
        <p:spPr>
          <a:xfrm>
            <a:off x="609479" y="3682439"/>
            <a:ext cx="1097244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20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OV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9" y="1604519"/>
            <a:ext cx="1097244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6" name="Google Shape;101;p157"/>
          <p:cNvSpPr txBox="1">
            <a:spLocks noGrp="1"/>
          </p:cNvSpPr>
          <p:nvPr>
            <p:ph type="body" sz="half" idx="13"/>
          </p:nvPr>
        </p:nvSpPr>
        <p:spPr>
          <a:xfrm>
            <a:off x="609479" y="3682439"/>
            <a:ext cx="1097244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2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UR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2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9" y="160451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6" name="Google Shape;105;p158"/>
          <p:cNvSpPr txBox="1">
            <a:spLocks noGrp="1"/>
          </p:cNvSpPr>
          <p:nvPr>
            <p:ph type="body" sz="quarter" idx="13"/>
          </p:nvPr>
        </p:nvSpPr>
        <p:spPr>
          <a:xfrm>
            <a:off x="6231959" y="160451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227" name="Google Shape;106;p158"/>
          <p:cNvSpPr txBox="1">
            <a:spLocks noGrp="1"/>
          </p:cNvSpPr>
          <p:nvPr>
            <p:ph type="body" sz="quarter" idx="14"/>
          </p:nvPr>
        </p:nvSpPr>
        <p:spPr>
          <a:xfrm>
            <a:off x="609479" y="368243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228" name="Google Shape;107;p158"/>
          <p:cNvSpPr txBox="1">
            <a:spLocks noGrp="1"/>
          </p:cNvSpPr>
          <p:nvPr>
            <p:ph type="body" sz="quarter" idx="15"/>
          </p:nvPr>
        </p:nvSpPr>
        <p:spPr>
          <a:xfrm>
            <a:off x="6231959" y="368243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22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3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9" y="1604519"/>
            <a:ext cx="353304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8" name="Google Shape;111;p159"/>
          <p:cNvSpPr txBox="1">
            <a:spLocks noGrp="1"/>
          </p:cNvSpPr>
          <p:nvPr>
            <p:ph type="body" sz="quarter" idx="13"/>
          </p:nvPr>
        </p:nvSpPr>
        <p:spPr>
          <a:xfrm>
            <a:off x="4319639" y="1604519"/>
            <a:ext cx="3533041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239" name="Google Shape;112;p159"/>
          <p:cNvSpPr txBox="1">
            <a:spLocks noGrp="1"/>
          </p:cNvSpPr>
          <p:nvPr>
            <p:ph type="body" sz="quarter" idx="14"/>
          </p:nvPr>
        </p:nvSpPr>
        <p:spPr>
          <a:xfrm>
            <a:off x="8029799" y="1604519"/>
            <a:ext cx="3533041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240" name="Google Shape;113;p159"/>
          <p:cNvSpPr txBox="1">
            <a:spLocks noGrp="1"/>
          </p:cNvSpPr>
          <p:nvPr>
            <p:ph type="body" sz="quarter" idx="15"/>
          </p:nvPr>
        </p:nvSpPr>
        <p:spPr>
          <a:xfrm>
            <a:off x="609479" y="3682439"/>
            <a:ext cx="353304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241" name="Google Shape;114;p159"/>
          <p:cNvSpPr txBox="1">
            <a:spLocks noGrp="1"/>
          </p:cNvSpPr>
          <p:nvPr>
            <p:ph type="body" sz="quarter" idx="16"/>
          </p:nvPr>
        </p:nvSpPr>
        <p:spPr>
          <a:xfrm>
            <a:off x="4319639" y="3682439"/>
            <a:ext cx="3533041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242" name="Google Shape;115;p159"/>
          <p:cNvSpPr txBox="1">
            <a:spLocks noGrp="1"/>
          </p:cNvSpPr>
          <p:nvPr>
            <p:ph type="body" sz="quarter" idx="17"/>
          </p:nvPr>
        </p:nvSpPr>
        <p:spPr>
          <a:xfrm>
            <a:off x="8029799" y="3682439"/>
            <a:ext cx="3533041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24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9" y="1604519"/>
            <a:ext cx="5354282" cy="397764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8" name="Google Shape;132;p162"/>
          <p:cNvSpPr txBox="1">
            <a:spLocks noGrp="1"/>
          </p:cNvSpPr>
          <p:nvPr>
            <p:ph type="body" sz="half" idx="13"/>
          </p:nvPr>
        </p:nvSpPr>
        <p:spPr>
          <a:xfrm>
            <a:off x="6231959" y="1604519"/>
            <a:ext cx="5354282" cy="397764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26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7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479" y="273599"/>
            <a:ext cx="10972442" cy="530784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AND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9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9" y="160451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94" name="Google Shape;140;p165"/>
          <p:cNvSpPr txBox="1">
            <a:spLocks noGrp="1"/>
          </p:cNvSpPr>
          <p:nvPr>
            <p:ph type="body" sz="half" idx="13"/>
          </p:nvPr>
        </p:nvSpPr>
        <p:spPr>
          <a:xfrm>
            <a:off x="6231959" y="1604519"/>
            <a:ext cx="5354282" cy="397764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295" name="Google Shape;141;p165"/>
          <p:cNvSpPr txBox="1">
            <a:spLocks noGrp="1"/>
          </p:cNvSpPr>
          <p:nvPr>
            <p:ph type="body" sz="quarter" idx="14"/>
          </p:nvPr>
        </p:nvSpPr>
        <p:spPr>
          <a:xfrm>
            <a:off x="609479" y="368243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2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AND_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9" y="1604519"/>
            <a:ext cx="5354282" cy="397764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05" name="Google Shape;145;p166"/>
          <p:cNvSpPr txBox="1">
            <a:spLocks noGrp="1"/>
          </p:cNvSpPr>
          <p:nvPr>
            <p:ph type="body" sz="quarter" idx="13"/>
          </p:nvPr>
        </p:nvSpPr>
        <p:spPr>
          <a:xfrm>
            <a:off x="6231959" y="160451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306" name="Google Shape;146;p166"/>
          <p:cNvSpPr txBox="1">
            <a:spLocks noGrp="1"/>
          </p:cNvSpPr>
          <p:nvPr>
            <p:ph type="body" sz="quarter" idx="14"/>
          </p:nvPr>
        </p:nvSpPr>
        <p:spPr>
          <a:xfrm>
            <a:off x="6231959" y="368243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30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OV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1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9" y="160451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6" name="Google Shape;150;p167"/>
          <p:cNvSpPr txBox="1">
            <a:spLocks noGrp="1"/>
          </p:cNvSpPr>
          <p:nvPr>
            <p:ph type="body" sz="quarter" idx="13"/>
          </p:nvPr>
        </p:nvSpPr>
        <p:spPr>
          <a:xfrm>
            <a:off x="6231959" y="160451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317" name="Google Shape;151;p167"/>
          <p:cNvSpPr txBox="1">
            <a:spLocks noGrp="1"/>
          </p:cNvSpPr>
          <p:nvPr>
            <p:ph type="body" sz="half" idx="14"/>
          </p:nvPr>
        </p:nvSpPr>
        <p:spPr>
          <a:xfrm>
            <a:off x="609479" y="3682439"/>
            <a:ext cx="1097244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3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OV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2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9" y="1604519"/>
            <a:ext cx="1097244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27" name="Google Shape;155;p168"/>
          <p:cNvSpPr txBox="1">
            <a:spLocks noGrp="1"/>
          </p:cNvSpPr>
          <p:nvPr>
            <p:ph type="body" sz="half" idx="13"/>
          </p:nvPr>
        </p:nvSpPr>
        <p:spPr>
          <a:xfrm>
            <a:off x="609479" y="3682439"/>
            <a:ext cx="1097244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3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UR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3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9" y="160451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7" name="Google Shape;159;p169"/>
          <p:cNvSpPr txBox="1">
            <a:spLocks noGrp="1"/>
          </p:cNvSpPr>
          <p:nvPr>
            <p:ph type="body" sz="quarter" idx="13"/>
          </p:nvPr>
        </p:nvSpPr>
        <p:spPr>
          <a:xfrm>
            <a:off x="6231959" y="160451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338" name="Google Shape;160;p169"/>
          <p:cNvSpPr txBox="1">
            <a:spLocks noGrp="1"/>
          </p:cNvSpPr>
          <p:nvPr>
            <p:ph type="body" sz="quarter" idx="14"/>
          </p:nvPr>
        </p:nvSpPr>
        <p:spPr>
          <a:xfrm>
            <a:off x="609479" y="368243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339" name="Google Shape;161;p169"/>
          <p:cNvSpPr txBox="1">
            <a:spLocks noGrp="1"/>
          </p:cNvSpPr>
          <p:nvPr>
            <p:ph type="body" sz="quarter" idx="15"/>
          </p:nvPr>
        </p:nvSpPr>
        <p:spPr>
          <a:xfrm>
            <a:off x="6231959" y="368243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3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9" y="1604519"/>
            <a:ext cx="353304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9" name="Google Shape;165;p170"/>
          <p:cNvSpPr txBox="1">
            <a:spLocks noGrp="1"/>
          </p:cNvSpPr>
          <p:nvPr>
            <p:ph type="body" sz="quarter" idx="13"/>
          </p:nvPr>
        </p:nvSpPr>
        <p:spPr>
          <a:xfrm>
            <a:off x="4319639" y="1604519"/>
            <a:ext cx="3533041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350" name="Google Shape;166;p170"/>
          <p:cNvSpPr txBox="1">
            <a:spLocks noGrp="1"/>
          </p:cNvSpPr>
          <p:nvPr>
            <p:ph type="body" sz="quarter" idx="14"/>
          </p:nvPr>
        </p:nvSpPr>
        <p:spPr>
          <a:xfrm>
            <a:off x="8029799" y="1604519"/>
            <a:ext cx="3533041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351" name="Google Shape;167;p170"/>
          <p:cNvSpPr txBox="1">
            <a:spLocks noGrp="1"/>
          </p:cNvSpPr>
          <p:nvPr>
            <p:ph type="body" sz="quarter" idx="15"/>
          </p:nvPr>
        </p:nvSpPr>
        <p:spPr>
          <a:xfrm>
            <a:off x="609479" y="3682439"/>
            <a:ext cx="353304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352" name="Google Shape;168;p170"/>
          <p:cNvSpPr txBox="1">
            <a:spLocks noGrp="1"/>
          </p:cNvSpPr>
          <p:nvPr>
            <p:ph type="body" sz="quarter" idx="16"/>
          </p:nvPr>
        </p:nvSpPr>
        <p:spPr>
          <a:xfrm>
            <a:off x="4319639" y="3682439"/>
            <a:ext cx="3533041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353" name="Google Shape;169;p170"/>
          <p:cNvSpPr txBox="1">
            <a:spLocks noGrp="1"/>
          </p:cNvSpPr>
          <p:nvPr>
            <p:ph type="body" sz="quarter" idx="17"/>
          </p:nvPr>
        </p:nvSpPr>
        <p:spPr>
          <a:xfrm>
            <a:off x="8029799" y="3682439"/>
            <a:ext cx="3533041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3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479" y="273599"/>
            <a:ext cx="10972442" cy="530784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479" y="1604519"/>
            <a:ext cx="10972442" cy="397764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479" y="1604519"/>
            <a:ext cx="10972442" cy="397764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9" y="1604519"/>
            <a:ext cx="5354282" cy="397764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8" name="Google Shape;183;p184"/>
          <p:cNvSpPr txBox="1">
            <a:spLocks noGrp="1"/>
          </p:cNvSpPr>
          <p:nvPr>
            <p:ph type="body" sz="half" idx="13"/>
          </p:nvPr>
        </p:nvSpPr>
        <p:spPr>
          <a:xfrm>
            <a:off x="6231959" y="1604519"/>
            <a:ext cx="5354282" cy="397764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479" y="273599"/>
            <a:ext cx="10972442" cy="530784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AND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1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9" y="160451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4" name="Google Shape;191;p187"/>
          <p:cNvSpPr txBox="1">
            <a:spLocks noGrp="1"/>
          </p:cNvSpPr>
          <p:nvPr>
            <p:ph type="body" sz="half" idx="13"/>
          </p:nvPr>
        </p:nvSpPr>
        <p:spPr>
          <a:xfrm>
            <a:off x="6231959" y="1604519"/>
            <a:ext cx="5354282" cy="397764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415" name="Google Shape;192;p187"/>
          <p:cNvSpPr txBox="1">
            <a:spLocks noGrp="1"/>
          </p:cNvSpPr>
          <p:nvPr>
            <p:ph type="body" sz="quarter" idx="14"/>
          </p:nvPr>
        </p:nvSpPr>
        <p:spPr>
          <a:xfrm>
            <a:off x="609479" y="368243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4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AND_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9" y="1604519"/>
            <a:ext cx="5354282" cy="397764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5" name="Google Shape;196;p188"/>
          <p:cNvSpPr txBox="1">
            <a:spLocks noGrp="1"/>
          </p:cNvSpPr>
          <p:nvPr>
            <p:ph type="body" sz="quarter" idx="13"/>
          </p:nvPr>
        </p:nvSpPr>
        <p:spPr>
          <a:xfrm>
            <a:off x="6231959" y="160451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426" name="Google Shape;197;p188"/>
          <p:cNvSpPr txBox="1">
            <a:spLocks noGrp="1"/>
          </p:cNvSpPr>
          <p:nvPr>
            <p:ph type="body" sz="quarter" idx="14"/>
          </p:nvPr>
        </p:nvSpPr>
        <p:spPr>
          <a:xfrm>
            <a:off x="6231959" y="368243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4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OV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3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9" y="160451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6" name="Google Shape;201;p189"/>
          <p:cNvSpPr txBox="1">
            <a:spLocks noGrp="1"/>
          </p:cNvSpPr>
          <p:nvPr>
            <p:ph type="body" sz="quarter" idx="13"/>
          </p:nvPr>
        </p:nvSpPr>
        <p:spPr>
          <a:xfrm>
            <a:off x="6231959" y="160451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437" name="Google Shape;202;p189"/>
          <p:cNvSpPr txBox="1">
            <a:spLocks noGrp="1"/>
          </p:cNvSpPr>
          <p:nvPr>
            <p:ph type="body" sz="half" idx="14"/>
          </p:nvPr>
        </p:nvSpPr>
        <p:spPr>
          <a:xfrm>
            <a:off x="609479" y="3682439"/>
            <a:ext cx="1097244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43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OV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9" y="1604519"/>
            <a:ext cx="1097244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7" name="Google Shape;206;p190"/>
          <p:cNvSpPr txBox="1">
            <a:spLocks noGrp="1"/>
          </p:cNvSpPr>
          <p:nvPr>
            <p:ph type="body" sz="half" idx="13"/>
          </p:nvPr>
        </p:nvSpPr>
        <p:spPr>
          <a:xfrm>
            <a:off x="609479" y="3682439"/>
            <a:ext cx="1097244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4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UR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5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9" y="160451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57" name="Google Shape;210;p191"/>
          <p:cNvSpPr txBox="1">
            <a:spLocks noGrp="1"/>
          </p:cNvSpPr>
          <p:nvPr>
            <p:ph type="body" sz="quarter" idx="13"/>
          </p:nvPr>
        </p:nvSpPr>
        <p:spPr>
          <a:xfrm>
            <a:off x="6231959" y="160451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458" name="Google Shape;211;p191"/>
          <p:cNvSpPr txBox="1">
            <a:spLocks noGrp="1"/>
          </p:cNvSpPr>
          <p:nvPr>
            <p:ph type="body" sz="quarter" idx="14"/>
          </p:nvPr>
        </p:nvSpPr>
        <p:spPr>
          <a:xfrm>
            <a:off x="609479" y="368243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459" name="Google Shape;212;p191"/>
          <p:cNvSpPr txBox="1">
            <a:spLocks noGrp="1"/>
          </p:cNvSpPr>
          <p:nvPr>
            <p:ph type="body" sz="quarter" idx="15"/>
          </p:nvPr>
        </p:nvSpPr>
        <p:spPr>
          <a:xfrm>
            <a:off x="6231959" y="368243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46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AND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6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9" y="160451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3" name="Google Shape;33;p132"/>
          <p:cNvSpPr txBox="1">
            <a:spLocks noGrp="1"/>
          </p:cNvSpPr>
          <p:nvPr>
            <p:ph type="body" sz="half" idx="13"/>
          </p:nvPr>
        </p:nvSpPr>
        <p:spPr>
          <a:xfrm>
            <a:off x="6231959" y="1604519"/>
            <a:ext cx="5354282" cy="397764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64" name="Google Shape;34;p132"/>
          <p:cNvSpPr txBox="1">
            <a:spLocks noGrp="1"/>
          </p:cNvSpPr>
          <p:nvPr>
            <p:ph type="body" sz="quarter" idx="14"/>
          </p:nvPr>
        </p:nvSpPr>
        <p:spPr>
          <a:xfrm>
            <a:off x="609479" y="368243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6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9" y="1604519"/>
            <a:ext cx="353304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69" name="Google Shape;216;p192"/>
          <p:cNvSpPr txBox="1">
            <a:spLocks noGrp="1"/>
          </p:cNvSpPr>
          <p:nvPr>
            <p:ph type="body" sz="quarter" idx="13"/>
          </p:nvPr>
        </p:nvSpPr>
        <p:spPr>
          <a:xfrm>
            <a:off x="4319639" y="1604519"/>
            <a:ext cx="3533041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470" name="Google Shape;217;p192"/>
          <p:cNvSpPr txBox="1">
            <a:spLocks noGrp="1"/>
          </p:cNvSpPr>
          <p:nvPr>
            <p:ph type="body" sz="quarter" idx="14"/>
          </p:nvPr>
        </p:nvSpPr>
        <p:spPr>
          <a:xfrm>
            <a:off x="8029799" y="1604519"/>
            <a:ext cx="3533041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471" name="Google Shape;218;p192"/>
          <p:cNvSpPr txBox="1">
            <a:spLocks noGrp="1"/>
          </p:cNvSpPr>
          <p:nvPr>
            <p:ph type="body" sz="quarter" idx="15"/>
          </p:nvPr>
        </p:nvSpPr>
        <p:spPr>
          <a:xfrm>
            <a:off x="609479" y="3682439"/>
            <a:ext cx="353304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472" name="Google Shape;219;p192"/>
          <p:cNvSpPr txBox="1">
            <a:spLocks noGrp="1"/>
          </p:cNvSpPr>
          <p:nvPr>
            <p:ph type="body" sz="quarter" idx="16"/>
          </p:nvPr>
        </p:nvSpPr>
        <p:spPr>
          <a:xfrm>
            <a:off x="4319639" y="3682439"/>
            <a:ext cx="3533041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473" name="Google Shape;220;p192"/>
          <p:cNvSpPr txBox="1">
            <a:spLocks noGrp="1"/>
          </p:cNvSpPr>
          <p:nvPr>
            <p:ph type="body" sz="quarter" idx="17"/>
          </p:nvPr>
        </p:nvSpPr>
        <p:spPr>
          <a:xfrm>
            <a:off x="8029799" y="3682439"/>
            <a:ext cx="3533041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47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89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479" y="1604519"/>
            <a:ext cx="10972442" cy="397764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98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479" y="1604519"/>
            <a:ext cx="10972442" cy="397764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0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9" y="1604519"/>
            <a:ext cx="5354282" cy="397764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08" name="Google Shape;234;p195"/>
          <p:cNvSpPr txBox="1">
            <a:spLocks noGrp="1"/>
          </p:cNvSpPr>
          <p:nvPr>
            <p:ph type="body" sz="half" idx="13"/>
          </p:nvPr>
        </p:nvSpPr>
        <p:spPr>
          <a:xfrm>
            <a:off x="6231959" y="1604519"/>
            <a:ext cx="5354282" cy="397764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50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479" y="273599"/>
            <a:ext cx="10972442" cy="530784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AND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9" y="160451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34" name="Google Shape;242;p198"/>
          <p:cNvSpPr txBox="1">
            <a:spLocks noGrp="1"/>
          </p:cNvSpPr>
          <p:nvPr>
            <p:ph type="body" sz="half" idx="13"/>
          </p:nvPr>
        </p:nvSpPr>
        <p:spPr>
          <a:xfrm>
            <a:off x="6231959" y="1604519"/>
            <a:ext cx="5354282" cy="397764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535" name="Google Shape;243;p198"/>
          <p:cNvSpPr txBox="1">
            <a:spLocks noGrp="1"/>
          </p:cNvSpPr>
          <p:nvPr>
            <p:ph type="body" sz="quarter" idx="14"/>
          </p:nvPr>
        </p:nvSpPr>
        <p:spPr>
          <a:xfrm>
            <a:off x="609479" y="368243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5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AND_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4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9" y="1604519"/>
            <a:ext cx="5354282" cy="397764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45" name="Google Shape;247;p199"/>
          <p:cNvSpPr txBox="1">
            <a:spLocks noGrp="1"/>
          </p:cNvSpPr>
          <p:nvPr>
            <p:ph type="body" sz="quarter" idx="13"/>
          </p:nvPr>
        </p:nvSpPr>
        <p:spPr>
          <a:xfrm>
            <a:off x="6231959" y="160451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546" name="Google Shape;248;p199"/>
          <p:cNvSpPr txBox="1">
            <a:spLocks noGrp="1"/>
          </p:cNvSpPr>
          <p:nvPr>
            <p:ph type="body" sz="quarter" idx="14"/>
          </p:nvPr>
        </p:nvSpPr>
        <p:spPr>
          <a:xfrm>
            <a:off x="6231959" y="368243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5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OV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5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9" y="160451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6" name="Google Shape;252;p200"/>
          <p:cNvSpPr txBox="1">
            <a:spLocks noGrp="1"/>
          </p:cNvSpPr>
          <p:nvPr>
            <p:ph type="body" sz="quarter" idx="13"/>
          </p:nvPr>
        </p:nvSpPr>
        <p:spPr>
          <a:xfrm>
            <a:off x="6231959" y="160451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557" name="Google Shape;253;p200"/>
          <p:cNvSpPr txBox="1">
            <a:spLocks noGrp="1"/>
          </p:cNvSpPr>
          <p:nvPr>
            <p:ph type="body" sz="half" idx="14"/>
          </p:nvPr>
        </p:nvSpPr>
        <p:spPr>
          <a:xfrm>
            <a:off x="609479" y="3682439"/>
            <a:ext cx="1097244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5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AND_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9" y="1604519"/>
            <a:ext cx="5354282" cy="397764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Google Shape;38;p133"/>
          <p:cNvSpPr txBox="1">
            <a:spLocks noGrp="1"/>
          </p:cNvSpPr>
          <p:nvPr>
            <p:ph type="body" sz="quarter" idx="13"/>
          </p:nvPr>
        </p:nvSpPr>
        <p:spPr>
          <a:xfrm>
            <a:off x="6231959" y="160451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75" name="Google Shape;39;p133"/>
          <p:cNvSpPr txBox="1">
            <a:spLocks noGrp="1"/>
          </p:cNvSpPr>
          <p:nvPr>
            <p:ph type="body" sz="quarter" idx="14"/>
          </p:nvPr>
        </p:nvSpPr>
        <p:spPr>
          <a:xfrm>
            <a:off x="6231959" y="368243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OV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6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9" y="1604519"/>
            <a:ext cx="1097244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67" name="Google Shape;257;p201"/>
          <p:cNvSpPr txBox="1">
            <a:spLocks noGrp="1"/>
          </p:cNvSpPr>
          <p:nvPr>
            <p:ph type="body" sz="half" idx="13"/>
          </p:nvPr>
        </p:nvSpPr>
        <p:spPr>
          <a:xfrm>
            <a:off x="609479" y="3682439"/>
            <a:ext cx="1097244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5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UR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7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9" y="160451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77" name="Google Shape;261;p202"/>
          <p:cNvSpPr txBox="1">
            <a:spLocks noGrp="1"/>
          </p:cNvSpPr>
          <p:nvPr>
            <p:ph type="body" sz="quarter" idx="13"/>
          </p:nvPr>
        </p:nvSpPr>
        <p:spPr>
          <a:xfrm>
            <a:off x="6231959" y="160451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578" name="Google Shape;262;p202"/>
          <p:cNvSpPr txBox="1">
            <a:spLocks noGrp="1"/>
          </p:cNvSpPr>
          <p:nvPr>
            <p:ph type="body" sz="quarter" idx="14"/>
          </p:nvPr>
        </p:nvSpPr>
        <p:spPr>
          <a:xfrm>
            <a:off x="609479" y="368243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579" name="Google Shape;263;p202"/>
          <p:cNvSpPr txBox="1">
            <a:spLocks noGrp="1"/>
          </p:cNvSpPr>
          <p:nvPr>
            <p:ph type="body" sz="quarter" idx="15"/>
          </p:nvPr>
        </p:nvSpPr>
        <p:spPr>
          <a:xfrm>
            <a:off x="6231959" y="368243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58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8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9" y="1604519"/>
            <a:ext cx="353304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9" name="Google Shape;267;p203"/>
          <p:cNvSpPr txBox="1">
            <a:spLocks noGrp="1"/>
          </p:cNvSpPr>
          <p:nvPr>
            <p:ph type="body" sz="quarter" idx="13"/>
          </p:nvPr>
        </p:nvSpPr>
        <p:spPr>
          <a:xfrm>
            <a:off x="4319639" y="1604519"/>
            <a:ext cx="3533041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590" name="Google Shape;268;p203"/>
          <p:cNvSpPr txBox="1">
            <a:spLocks noGrp="1"/>
          </p:cNvSpPr>
          <p:nvPr>
            <p:ph type="body" sz="quarter" idx="14"/>
          </p:nvPr>
        </p:nvSpPr>
        <p:spPr>
          <a:xfrm>
            <a:off x="8029799" y="1604519"/>
            <a:ext cx="3533041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591" name="Google Shape;269;p203"/>
          <p:cNvSpPr txBox="1">
            <a:spLocks noGrp="1"/>
          </p:cNvSpPr>
          <p:nvPr>
            <p:ph type="body" sz="quarter" idx="15"/>
          </p:nvPr>
        </p:nvSpPr>
        <p:spPr>
          <a:xfrm>
            <a:off x="609479" y="3682439"/>
            <a:ext cx="353304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592" name="Google Shape;270;p203"/>
          <p:cNvSpPr txBox="1">
            <a:spLocks noGrp="1"/>
          </p:cNvSpPr>
          <p:nvPr>
            <p:ph type="body" sz="quarter" idx="16"/>
          </p:nvPr>
        </p:nvSpPr>
        <p:spPr>
          <a:xfrm>
            <a:off x="4319639" y="3682439"/>
            <a:ext cx="3533041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593" name="Google Shape;271;p203"/>
          <p:cNvSpPr txBox="1">
            <a:spLocks noGrp="1"/>
          </p:cNvSpPr>
          <p:nvPr>
            <p:ph type="body" sz="quarter" idx="17"/>
          </p:nvPr>
        </p:nvSpPr>
        <p:spPr>
          <a:xfrm>
            <a:off x="8029799" y="3682439"/>
            <a:ext cx="3533041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59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60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478" y="1604519"/>
            <a:ext cx="10972443" cy="3977643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0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>
              <a:lnSpc>
                <a:spcPct val="90000"/>
              </a:lnSpc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62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в 2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Введите заголовокВ две строки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>
              <a:lnSpc>
                <a:spcPct val="90000"/>
              </a:lnSpc>
              <a:defRPr sz="4400"/>
            </a:lvl1pPr>
          </a:lstStyle>
          <a:p>
            <a:r>
              <a:t>Введите заголовокВ две строки</a:t>
            </a:r>
          </a:p>
        </p:txBody>
      </p:sp>
      <p:sp>
        <p:nvSpPr>
          <p:cNvPr id="628" name="Rectangle 2"/>
          <p:cNvSpPr/>
          <p:nvPr/>
        </p:nvSpPr>
        <p:spPr>
          <a:xfrm>
            <a:off x="398913" y="129323"/>
            <a:ext cx="726142" cy="65531"/>
          </a:xfrm>
          <a:prstGeom prst="rect">
            <a:avLst/>
          </a:prstGeom>
          <a:solidFill>
            <a:srgbClr val="66666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spcBef>
                <a:spcPts val="6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29" name="Rectangle 3"/>
          <p:cNvSpPr/>
          <p:nvPr/>
        </p:nvSpPr>
        <p:spPr>
          <a:xfrm>
            <a:off x="398913" y="1075014"/>
            <a:ext cx="726142" cy="65531"/>
          </a:xfrm>
          <a:prstGeom prst="rect">
            <a:avLst/>
          </a:prstGeom>
          <a:solidFill>
            <a:srgbClr val="66666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spcBef>
                <a:spcPts val="6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3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Введите заголовок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>
              <a:lnSpc>
                <a:spcPct val="90000"/>
              </a:lnSpc>
              <a:defRPr sz="4400"/>
            </a:lvl1pPr>
          </a:lstStyle>
          <a:p>
            <a:r>
              <a:t>Введите заголовок</a:t>
            </a:r>
          </a:p>
        </p:txBody>
      </p:sp>
      <p:sp>
        <p:nvSpPr>
          <p:cNvPr id="63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20447" y="1268415"/>
            <a:ext cx="5531092" cy="2376486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39" name="Rectangle 6"/>
          <p:cNvSpPr/>
          <p:nvPr/>
        </p:nvSpPr>
        <p:spPr>
          <a:xfrm>
            <a:off x="407987" y="294902"/>
            <a:ext cx="726142" cy="65531"/>
          </a:xfrm>
          <a:prstGeom prst="rect">
            <a:avLst/>
          </a:prstGeom>
          <a:solidFill>
            <a:srgbClr val="66666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spcBef>
                <a:spcPts val="6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40" name="Rectangle 7"/>
          <p:cNvSpPr/>
          <p:nvPr/>
        </p:nvSpPr>
        <p:spPr>
          <a:xfrm>
            <a:off x="407987" y="905401"/>
            <a:ext cx="726142" cy="65531"/>
          </a:xfrm>
          <a:prstGeom prst="rect">
            <a:avLst/>
          </a:prstGeom>
          <a:solidFill>
            <a:srgbClr val="66666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spcBef>
                <a:spcPts val="6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4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OV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9" y="160451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Google Shape;43;p134"/>
          <p:cNvSpPr txBox="1">
            <a:spLocks noGrp="1"/>
          </p:cNvSpPr>
          <p:nvPr>
            <p:ph type="body" sz="quarter" idx="13"/>
          </p:nvPr>
        </p:nvSpPr>
        <p:spPr>
          <a:xfrm>
            <a:off x="6231959" y="160451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86" name="Google Shape;44;p134"/>
          <p:cNvSpPr txBox="1">
            <a:spLocks noGrp="1"/>
          </p:cNvSpPr>
          <p:nvPr>
            <p:ph type="body" sz="half" idx="14"/>
          </p:nvPr>
        </p:nvSpPr>
        <p:spPr>
          <a:xfrm>
            <a:off x="609479" y="3682439"/>
            <a:ext cx="1097244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8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OV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9" y="1604519"/>
            <a:ext cx="1097244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6" name="Google Shape;48;p135"/>
          <p:cNvSpPr txBox="1">
            <a:spLocks noGrp="1"/>
          </p:cNvSpPr>
          <p:nvPr>
            <p:ph type="body" sz="half" idx="13"/>
          </p:nvPr>
        </p:nvSpPr>
        <p:spPr>
          <a:xfrm>
            <a:off x="609479" y="3682439"/>
            <a:ext cx="1097244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UR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0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9" y="160451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6" name="Google Shape;52;p136"/>
          <p:cNvSpPr txBox="1">
            <a:spLocks noGrp="1"/>
          </p:cNvSpPr>
          <p:nvPr>
            <p:ph type="body" sz="quarter" idx="13"/>
          </p:nvPr>
        </p:nvSpPr>
        <p:spPr>
          <a:xfrm>
            <a:off x="6231959" y="160451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107" name="Google Shape;53;p136"/>
          <p:cNvSpPr txBox="1">
            <a:spLocks noGrp="1"/>
          </p:cNvSpPr>
          <p:nvPr>
            <p:ph type="body" sz="quarter" idx="14"/>
          </p:nvPr>
        </p:nvSpPr>
        <p:spPr>
          <a:xfrm>
            <a:off x="609479" y="368243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108" name="Google Shape;54;p136"/>
          <p:cNvSpPr txBox="1">
            <a:spLocks noGrp="1"/>
          </p:cNvSpPr>
          <p:nvPr>
            <p:ph type="body" sz="quarter" idx="15"/>
          </p:nvPr>
        </p:nvSpPr>
        <p:spPr>
          <a:xfrm>
            <a:off x="6231959" y="3682439"/>
            <a:ext cx="535428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10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9" y="273599"/>
            <a:ext cx="10972442" cy="11448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9" y="1604519"/>
            <a:ext cx="353304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8" name="Google Shape;58;p137"/>
          <p:cNvSpPr txBox="1">
            <a:spLocks noGrp="1"/>
          </p:cNvSpPr>
          <p:nvPr>
            <p:ph type="body" sz="quarter" idx="13"/>
          </p:nvPr>
        </p:nvSpPr>
        <p:spPr>
          <a:xfrm>
            <a:off x="4319639" y="1604519"/>
            <a:ext cx="3533041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119" name="Google Shape;59;p137"/>
          <p:cNvSpPr txBox="1">
            <a:spLocks noGrp="1"/>
          </p:cNvSpPr>
          <p:nvPr>
            <p:ph type="body" sz="quarter" idx="14"/>
          </p:nvPr>
        </p:nvSpPr>
        <p:spPr>
          <a:xfrm>
            <a:off x="8029799" y="1604519"/>
            <a:ext cx="3533041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120" name="Google Shape;60;p137"/>
          <p:cNvSpPr txBox="1">
            <a:spLocks noGrp="1"/>
          </p:cNvSpPr>
          <p:nvPr>
            <p:ph type="body" sz="quarter" idx="15"/>
          </p:nvPr>
        </p:nvSpPr>
        <p:spPr>
          <a:xfrm>
            <a:off x="609479" y="3682439"/>
            <a:ext cx="3533042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121" name="Google Shape;61;p137"/>
          <p:cNvSpPr txBox="1">
            <a:spLocks noGrp="1"/>
          </p:cNvSpPr>
          <p:nvPr>
            <p:ph type="body" sz="quarter" idx="16"/>
          </p:nvPr>
        </p:nvSpPr>
        <p:spPr>
          <a:xfrm>
            <a:off x="4319639" y="3682439"/>
            <a:ext cx="3533041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122" name="Google Shape;62;p137"/>
          <p:cNvSpPr txBox="1">
            <a:spLocks noGrp="1"/>
          </p:cNvSpPr>
          <p:nvPr>
            <p:ph type="body" sz="quarter" idx="17"/>
          </p:nvPr>
        </p:nvSpPr>
        <p:spPr>
          <a:xfrm>
            <a:off x="8029799" y="3682439"/>
            <a:ext cx="3533041" cy="18972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1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417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999" tIns="44999" rIns="44999" bIns="44999" anchor="b"/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  <a:ln w="12700">
            <a:miter lim="400000"/>
          </a:ln>
        </p:spPr>
        <p:txBody>
          <a:bodyPr wrap="none" lIns="44999" tIns="44999" rIns="44999" bIns="44999">
            <a:spAutoFit/>
          </a:bodyPr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680" r:id="rId25"/>
    <p:sldLayoutId id="2147483681" r:id="rId26"/>
    <p:sldLayoutId id="2147483682" r:id="rId27"/>
    <p:sldLayoutId id="2147483683" r:id="rId28"/>
    <p:sldLayoutId id="2147483684" r:id="rId29"/>
    <p:sldLayoutId id="2147483685" r:id="rId30"/>
    <p:sldLayoutId id="2147483686" r:id="rId31"/>
    <p:sldLayoutId id="2147483687" r:id="rId32"/>
    <p:sldLayoutId id="2147483688" r:id="rId33"/>
    <p:sldLayoutId id="2147483689" r:id="rId34"/>
    <p:sldLayoutId id="2147483690" r:id="rId35"/>
    <p:sldLayoutId id="2147483691" r:id="rId36"/>
    <p:sldLayoutId id="2147483692" r:id="rId37"/>
    <p:sldLayoutId id="2147483693" r:id="rId38"/>
    <p:sldLayoutId id="2147483694" r:id="rId39"/>
    <p:sldLayoutId id="2147483695" r:id="rId40"/>
    <p:sldLayoutId id="2147483696" r:id="rId41"/>
    <p:sldLayoutId id="2147483697" r:id="rId42"/>
    <p:sldLayoutId id="2147483698" r:id="rId43"/>
    <p:sldLayoutId id="2147483699" r:id="rId44"/>
    <p:sldLayoutId id="2147483700" r:id="rId45"/>
    <p:sldLayoutId id="2147483701" r:id="rId46"/>
    <p:sldLayoutId id="2147483702" r:id="rId47"/>
    <p:sldLayoutId id="2147483703" r:id="rId48"/>
    <p:sldLayoutId id="2147483704" r:id="rId49"/>
    <p:sldLayoutId id="2147483705" r:id="rId50"/>
    <p:sldLayoutId id="2147483706" r:id="rId51"/>
    <p:sldLayoutId id="2147483707" r:id="rId52"/>
    <p:sldLayoutId id="2147483708" r:id="rId53"/>
    <p:sldLayoutId id="2147483710" r:id="rId54"/>
    <p:sldLayoutId id="2147483711" r:id="rId55"/>
    <p:sldLayoutId id="2147483712" r:id="rId56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22860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22860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22860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22860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2860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2860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22860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22860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22860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9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9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microsoft.com/office/2007/relationships/hdphoto" Target="../media/hdphoto4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microsoft.com/office/2007/relationships/hdphoto" Target="../media/hdphoto5.wdp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5" Type="http://schemas.openxmlformats.org/officeDocument/2006/relationships/image" Target="../media/image54.jpeg"/><Relationship Id="rId15" Type="http://schemas.openxmlformats.org/officeDocument/2006/relationships/image" Target="../media/image64.pn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3" Type="http://schemas.openxmlformats.org/officeDocument/2006/relationships/image" Target="../media/image9.png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Relationship Id="rId1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jpeg"/><Relationship Id="rId3" Type="http://schemas.openxmlformats.org/officeDocument/2006/relationships/image" Target="../media/image9.pn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5" Type="http://schemas.openxmlformats.org/officeDocument/2006/relationships/image" Target="../media/image9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Relationship Id="rId14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image" Target="../media/image110.jpeg"/><Relationship Id="rId3" Type="http://schemas.openxmlformats.org/officeDocument/2006/relationships/image" Target="../media/image9.png"/><Relationship Id="rId7" Type="http://schemas.openxmlformats.org/officeDocument/2006/relationships/image" Target="../media/image104.jpeg"/><Relationship Id="rId12" Type="http://schemas.openxmlformats.org/officeDocument/2006/relationships/image" Target="../media/image10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Relationship Id="rId14" Type="http://schemas.openxmlformats.org/officeDocument/2006/relationships/image" Target="../media/image11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2.jpe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9.png"/><Relationship Id="rId4" Type="http://schemas.openxmlformats.org/officeDocument/2006/relationships/image" Target="../media/image123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24.jpe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126.png"/><Relationship Id="rId4" Type="http://schemas.openxmlformats.org/officeDocument/2006/relationships/image" Target="../media/image12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g"/><Relationship Id="rId13" Type="http://schemas.openxmlformats.org/officeDocument/2006/relationships/image" Target="../media/image140.png"/><Relationship Id="rId3" Type="http://schemas.openxmlformats.org/officeDocument/2006/relationships/image" Target="../media/image131.jpg"/><Relationship Id="rId7" Type="http://schemas.openxmlformats.org/officeDocument/2006/relationships/image" Target="../media/image135.jpg"/><Relationship Id="rId12" Type="http://schemas.microsoft.com/office/2007/relationships/hdphoto" Target="../media/hdphoto12.wd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g"/><Relationship Id="rId11" Type="http://schemas.openxmlformats.org/officeDocument/2006/relationships/image" Target="../media/image139.png"/><Relationship Id="rId5" Type="http://schemas.openxmlformats.org/officeDocument/2006/relationships/image" Target="../media/image133.jpg"/><Relationship Id="rId10" Type="http://schemas.openxmlformats.org/officeDocument/2006/relationships/image" Target="../media/image138.jpg"/><Relationship Id="rId4" Type="http://schemas.openxmlformats.org/officeDocument/2006/relationships/image" Target="../media/image132.jpg"/><Relationship Id="rId9" Type="http://schemas.openxmlformats.org/officeDocument/2006/relationships/image" Target="../media/image137.jpg"/><Relationship Id="rId14" Type="http://schemas.microsoft.com/office/2007/relationships/hdphoto" Target="../media/hdphoto1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g"/><Relationship Id="rId13" Type="http://schemas.microsoft.com/office/2007/relationships/hdphoto" Target="../media/hdphoto13.wdp"/><Relationship Id="rId3" Type="http://schemas.openxmlformats.org/officeDocument/2006/relationships/image" Target="../media/image141.jpg"/><Relationship Id="rId7" Type="http://schemas.openxmlformats.org/officeDocument/2006/relationships/image" Target="../media/image145.jpg"/><Relationship Id="rId12" Type="http://schemas.openxmlformats.org/officeDocument/2006/relationships/image" Target="../media/image1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jpg"/><Relationship Id="rId11" Type="http://schemas.microsoft.com/office/2007/relationships/hdphoto" Target="../media/hdphoto12.wdp"/><Relationship Id="rId5" Type="http://schemas.openxmlformats.org/officeDocument/2006/relationships/image" Target="../media/image143.jpg"/><Relationship Id="rId10" Type="http://schemas.openxmlformats.org/officeDocument/2006/relationships/image" Target="../media/image139.png"/><Relationship Id="rId4" Type="http://schemas.openxmlformats.org/officeDocument/2006/relationships/image" Target="../media/image142.jpg"/><Relationship Id="rId9" Type="http://schemas.openxmlformats.org/officeDocument/2006/relationships/image" Target="../media/image147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g"/><Relationship Id="rId3" Type="http://schemas.openxmlformats.org/officeDocument/2006/relationships/image" Target="../media/image140.png"/><Relationship Id="rId7" Type="http://schemas.openxmlformats.org/officeDocument/2006/relationships/image" Target="../media/image15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jpg"/><Relationship Id="rId5" Type="http://schemas.openxmlformats.org/officeDocument/2006/relationships/image" Target="../media/image148.jpg"/><Relationship Id="rId10" Type="http://schemas.openxmlformats.org/officeDocument/2006/relationships/image" Target="../media/image153.jpg"/><Relationship Id="rId4" Type="http://schemas.microsoft.com/office/2007/relationships/hdphoto" Target="../media/hdphoto13.wdp"/><Relationship Id="rId9" Type="http://schemas.openxmlformats.org/officeDocument/2006/relationships/image" Target="../media/image152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g"/><Relationship Id="rId13" Type="http://schemas.openxmlformats.org/officeDocument/2006/relationships/image" Target="../media/image140.png"/><Relationship Id="rId3" Type="http://schemas.openxmlformats.org/officeDocument/2006/relationships/image" Target="../media/image154.jpg"/><Relationship Id="rId7" Type="http://schemas.openxmlformats.org/officeDocument/2006/relationships/image" Target="../media/image158.jpg"/><Relationship Id="rId12" Type="http://schemas.microsoft.com/office/2007/relationships/hdphoto" Target="../media/hdphoto12.wdp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jpg"/><Relationship Id="rId11" Type="http://schemas.openxmlformats.org/officeDocument/2006/relationships/image" Target="../media/image139.png"/><Relationship Id="rId5" Type="http://schemas.openxmlformats.org/officeDocument/2006/relationships/image" Target="../media/image156.jpg"/><Relationship Id="rId10" Type="http://schemas.openxmlformats.org/officeDocument/2006/relationships/image" Target="../media/image161.jpg"/><Relationship Id="rId4" Type="http://schemas.openxmlformats.org/officeDocument/2006/relationships/image" Target="../media/image155.jpg"/><Relationship Id="rId9" Type="http://schemas.openxmlformats.org/officeDocument/2006/relationships/image" Target="../media/image160.jpg"/><Relationship Id="rId14" Type="http://schemas.microsoft.com/office/2007/relationships/hdphoto" Target="../media/hdphoto13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5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6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png"/><Relationship Id="rId5" Type="http://schemas.microsoft.com/office/2007/relationships/hdphoto" Target="../media/hdphoto17.wdp"/><Relationship Id="rId4" Type="http://schemas.openxmlformats.org/officeDocument/2006/relationships/image" Target="../media/image17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CF4A79D8-BF28-EA3D-58C4-3328F0FEE4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152E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Кружок">
            <a:extLst>
              <a:ext uri="{FF2B5EF4-FFF2-40B4-BE49-F238E27FC236}">
                <a16:creationId xmlns="" xmlns:a16="http://schemas.microsoft.com/office/drawing/2014/main" id="{45A5B31C-AFAF-73F3-CE4D-509C08EDDDB8}"/>
              </a:ext>
            </a:extLst>
          </p:cNvPr>
          <p:cNvSpPr/>
          <p:nvPr/>
        </p:nvSpPr>
        <p:spPr>
          <a:xfrm>
            <a:off x="-2121" y="-668979"/>
            <a:ext cx="6655149" cy="9053208"/>
          </a:xfrm>
          <a:prstGeom prst="ellipse">
            <a:avLst/>
          </a:prstGeom>
          <a:gradFill>
            <a:gsLst>
              <a:gs pos="0">
                <a:srgbClr val="7200FF">
                  <a:alpha val="35336"/>
                </a:srgbClr>
              </a:gs>
              <a:gs pos="100000">
                <a:srgbClr val="7200FF">
                  <a:alpha val="0"/>
                </a:srgbClr>
              </a:gs>
            </a:gsLst>
            <a:path>
              <a:fillToRect l="50000" t="50000" r="50000" b="50000"/>
            </a:path>
          </a:gradFill>
          <a:ln w="3175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9" name="Freeform 2"/>
          <p:cNvSpPr/>
          <p:nvPr/>
        </p:nvSpPr>
        <p:spPr>
          <a:xfrm rot="9508858">
            <a:off x="-3436464" y="-3803579"/>
            <a:ext cx="18010625" cy="17222660"/>
          </a:xfrm>
          <a:custGeom>
            <a:avLst/>
            <a:gdLst/>
            <a:ahLst/>
            <a:cxnLst/>
            <a:rect l="l" t="t" r="r" b="b"/>
            <a:pathLst>
              <a:path w="18010625" h="17222660">
                <a:moveTo>
                  <a:pt x="0" y="0"/>
                </a:moveTo>
                <a:lnTo>
                  <a:pt x="18010625" y="0"/>
                </a:lnTo>
                <a:lnTo>
                  <a:pt x="18010625" y="17222661"/>
                </a:lnTo>
                <a:lnTo>
                  <a:pt x="0" y="17222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CC71FF9-302E-A6DD-7417-7D438AA5F23B}"/>
              </a:ext>
            </a:extLst>
          </p:cNvPr>
          <p:cNvSpPr txBox="1"/>
          <p:nvPr/>
        </p:nvSpPr>
        <p:spPr>
          <a:xfrm>
            <a:off x="455700" y="2114383"/>
            <a:ext cx="5375796" cy="73558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44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ПРОФЕССИЯ -</a:t>
            </a:r>
            <a:r>
              <a:rPr lang="ru-RU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E082D56-B521-4F00-179B-0A2F491C73E8}"/>
              </a:ext>
            </a:extLst>
          </p:cNvPr>
          <p:cNvSpPr txBox="1"/>
          <p:nvPr/>
        </p:nvSpPr>
        <p:spPr>
          <a:xfrm>
            <a:off x="375895" y="3088802"/>
            <a:ext cx="6088829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8077FE"/>
                </a:solidFill>
                <a:latin typeface="Actay Wide Bd" pitchFamily="2" charset="0"/>
                <a:cs typeface="Arial" panose="020B0604020202020204" pitchFamily="34" charset="0"/>
              </a:rPr>
              <a:t>АРХИТЕКТОР</a:t>
            </a:r>
            <a:endParaRPr lang="x-none" sz="6000" b="1" dirty="0">
              <a:solidFill>
                <a:srgbClr val="8077FE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092E5A6-9800-410A-486C-307E1FA17FAC}"/>
              </a:ext>
            </a:extLst>
          </p:cNvPr>
          <p:cNvSpPr txBox="1"/>
          <p:nvPr/>
        </p:nvSpPr>
        <p:spPr>
          <a:xfrm>
            <a:off x="443989" y="5630694"/>
            <a:ext cx="5250996" cy="7153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685800">
              <a:lnSpc>
                <a:spcPct val="110000"/>
              </a:lnSpc>
              <a:defRPr/>
            </a:pPr>
            <a:r>
              <a:rPr lang="ru-RU" sz="19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Методическое обеспечение урока </a:t>
            </a:r>
            <a:br>
              <a:rPr lang="ru-RU" sz="19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</a:br>
            <a:r>
              <a:rPr lang="ru-RU" sz="19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9-11 классы</a:t>
            </a:r>
          </a:p>
        </p:txBody>
      </p:sp>
      <p:sp>
        <p:nvSpPr>
          <p:cNvPr id="10" name="Freeform 6"/>
          <p:cNvSpPr/>
          <p:nvPr/>
        </p:nvSpPr>
        <p:spPr>
          <a:xfrm rot="95451">
            <a:off x="7914561" y="-6236584"/>
            <a:ext cx="8686892" cy="8230830"/>
          </a:xfrm>
          <a:custGeom>
            <a:avLst/>
            <a:gdLst/>
            <a:ahLst/>
            <a:cxnLst/>
            <a:rect l="l" t="t" r="r" b="b"/>
            <a:pathLst>
              <a:path w="8686892" h="8230830">
                <a:moveTo>
                  <a:pt x="0" y="0"/>
                </a:moveTo>
                <a:lnTo>
                  <a:pt x="8686891" y="0"/>
                </a:lnTo>
                <a:lnTo>
                  <a:pt x="8686891" y="8230830"/>
                </a:lnTo>
                <a:lnTo>
                  <a:pt x="0" y="82308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51323FF-DB2B-E13D-7B21-E274751AD3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17"/>
          <a:stretch/>
        </p:blipFill>
        <p:spPr>
          <a:xfrm>
            <a:off x="6202077" y="268533"/>
            <a:ext cx="5921829" cy="632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5744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145775" y="-191567"/>
            <a:ext cx="12233391" cy="6316793"/>
            <a:chOff x="-27903" y="1153886"/>
            <a:chExt cx="8530347" cy="5551714"/>
          </a:xfrm>
        </p:grpSpPr>
        <p:sp>
          <p:nvSpPr>
            <p:cNvPr id="7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8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9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016E5CAD-ECC0-D454-3D96-CAF46136E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719" y="322223"/>
            <a:ext cx="1204995" cy="3658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108037" y="164671"/>
            <a:ext cx="11993303" cy="110799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  <a:latin typeface="Actay Wide Bd" pitchFamily="2" charset="0"/>
              </a:rPr>
              <a:t>АРХИТЕКТОР </a:t>
            </a:r>
            <a:r>
              <a:rPr lang="ru-RU" sz="6600" dirty="0">
                <a:solidFill>
                  <a:srgbClr val="857BFF"/>
                </a:solidFill>
                <a:latin typeface="Actay Wide Bd" pitchFamily="2" charset="0"/>
              </a:rPr>
              <a:t>СЕГОДНЯ</a:t>
            </a:r>
            <a:endParaRPr lang="ru-RU" sz="7500" b="1" dirty="0">
              <a:solidFill>
                <a:schemeClr val="bg1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647158" y="5658482"/>
            <a:ext cx="11039003" cy="78989"/>
          </a:xfrm>
          <a:prstGeom prst="straightConnector1">
            <a:avLst/>
          </a:prstGeom>
          <a:noFill/>
          <a:ln w="88900" cap="flat">
            <a:solidFill>
              <a:srgbClr val="C2BDFF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602778" y="6031853"/>
            <a:ext cx="2806800" cy="5652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ts val="1000"/>
              </a:spcBef>
            </a:pPr>
            <a:r>
              <a:rPr lang="ru-RU" sz="1600" b="1" dirty="0">
                <a:solidFill>
                  <a:schemeClr val="bg1"/>
                </a:solidFill>
                <a:latin typeface="Montserrat Medium" pitchFamily="2" charset="-52"/>
              </a:rPr>
              <a:t>ВЧЕРА</a:t>
            </a:r>
          </a:p>
          <a:p>
            <a:pPr algn="ctr">
              <a:lnSpc>
                <a:spcPct val="70000"/>
              </a:lnSpc>
              <a:spcBef>
                <a:spcPts val="1000"/>
              </a:spcBef>
            </a:pPr>
            <a:r>
              <a:rPr lang="ru-RU" sz="1600" b="1" dirty="0">
                <a:solidFill>
                  <a:srgbClr val="C2BDFF"/>
                </a:solidFill>
                <a:latin typeface="Actay Wide Bd" pitchFamily="50" charset="-52"/>
                <a:cs typeface="Arial" panose="020B0604020202020204" pitchFamily="34" charset="0"/>
              </a:rPr>
              <a:t>кульман и </a:t>
            </a:r>
            <a:r>
              <a:rPr lang="ru-RU" sz="1600" b="1" dirty="0">
                <a:solidFill>
                  <a:srgbClr val="C2BDFF"/>
                </a:solidFill>
                <a:latin typeface="Actay Wide Bd" pitchFamily="50" charset="-52"/>
              </a:rPr>
              <a:t>рейсшина</a:t>
            </a:r>
            <a:endParaRPr lang="ru-RU" sz="1600" b="1" dirty="0">
              <a:solidFill>
                <a:srgbClr val="C2BDFF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4251866" y="6013548"/>
            <a:ext cx="3705643" cy="5652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ts val="1000"/>
              </a:spcBef>
            </a:pP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СЕГОДНЯ</a:t>
            </a:r>
          </a:p>
          <a:p>
            <a:pPr algn="ctr">
              <a:lnSpc>
                <a:spcPct val="70000"/>
              </a:lnSpc>
              <a:spcBef>
                <a:spcPts val="1000"/>
              </a:spcBef>
            </a:pPr>
            <a:r>
              <a:rPr lang="ru-RU" sz="1600" b="1" dirty="0">
                <a:solidFill>
                  <a:srgbClr val="C2BDFF"/>
                </a:solidFill>
                <a:latin typeface="Actay Wide Bd" pitchFamily="50" charset="-52"/>
                <a:cs typeface="Arial" panose="020B0604020202020204" pitchFamily="34" charset="0"/>
              </a:rPr>
              <a:t>компьютер </a:t>
            </a:r>
            <a:r>
              <a:rPr lang="en-US" sz="1600" b="1" dirty="0">
                <a:solidFill>
                  <a:srgbClr val="C2BDFF"/>
                </a:solidFill>
                <a:latin typeface="Actay Wide Bd" pitchFamily="50" charset="-52"/>
                <a:cs typeface="Arial" panose="020B0604020202020204" pitchFamily="34" charset="0"/>
              </a:rPr>
              <a:t>VR</a:t>
            </a:r>
            <a:r>
              <a:rPr lang="ru-RU" sz="1600" b="1" dirty="0">
                <a:solidFill>
                  <a:srgbClr val="C2BDFF"/>
                </a:solidFill>
                <a:latin typeface="Actay Wide Bd" pitchFamily="50" charset="-52"/>
                <a:cs typeface="Arial" panose="020B0604020202020204" pitchFamily="34" charset="0"/>
              </a:rPr>
              <a:t> и 3д принтер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8499328" y="6031853"/>
            <a:ext cx="3186833" cy="5652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ts val="1000"/>
              </a:spcBef>
            </a:pP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ЗАВТРА</a:t>
            </a:r>
          </a:p>
          <a:p>
            <a:pPr algn="ctr">
              <a:lnSpc>
                <a:spcPct val="70000"/>
              </a:lnSpc>
              <a:spcBef>
                <a:spcPts val="1000"/>
              </a:spcBef>
            </a:pPr>
            <a:r>
              <a:rPr lang="ru-RU" sz="1600" b="1" dirty="0">
                <a:solidFill>
                  <a:srgbClr val="C2BDFF"/>
                </a:solidFill>
                <a:latin typeface="Actay Wide Bd" pitchFamily="50" charset="-52"/>
                <a:cs typeface="Arial" panose="020B0604020202020204" pitchFamily="34" charset="0"/>
              </a:rPr>
              <a:t>новые технологии и 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98"/>
          <a:stretch/>
        </p:blipFill>
        <p:spPr>
          <a:xfrm>
            <a:off x="669102" y="3817389"/>
            <a:ext cx="2870257" cy="171490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55" y="1375482"/>
            <a:ext cx="2838504" cy="22637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" r="2352"/>
          <a:stretch/>
        </p:blipFill>
        <p:spPr>
          <a:xfrm>
            <a:off x="4380664" y="1370674"/>
            <a:ext cx="3457575" cy="225426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" t="13028" r="2608" b="12045"/>
          <a:stretch/>
        </p:blipFill>
        <p:spPr>
          <a:xfrm>
            <a:off x="4380664" y="3812581"/>
            <a:ext cx="3448050" cy="173338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56074" y="5498251"/>
            <a:ext cx="100208" cy="342035"/>
          </a:xfrm>
          <a:prstGeom prst="rect">
            <a:avLst/>
          </a:prstGeom>
          <a:solidFill>
            <a:srgbClr val="C2BD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808" y="1385977"/>
            <a:ext cx="2922550" cy="228405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30"/>
          <a:stretch/>
        </p:blipFill>
        <p:spPr>
          <a:xfrm>
            <a:off x="8661808" y="3821692"/>
            <a:ext cx="2897501" cy="173138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998004" y="5545961"/>
            <a:ext cx="100208" cy="342035"/>
          </a:xfrm>
          <a:prstGeom prst="rect">
            <a:avLst/>
          </a:prstGeom>
          <a:solidFill>
            <a:srgbClr val="C2BD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94217" y="5552905"/>
            <a:ext cx="100208" cy="342035"/>
          </a:xfrm>
          <a:prstGeom prst="rect">
            <a:avLst/>
          </a:prstGeom>
          <a:solidFill>
            <a:srgbClr val="C2BD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903437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145775" y="-191567"/>
            <a:ext cx="12233391" cy="6316793"/>
            <a:chOff x="-27903" y="1153886"/>
            <a:chExt cx="8530347" cy="5551714"/>
          </a:xfrm>
        </p:grpSpPr>
        <p:sp>
          <p:nvSpPr>
            <p:cNvPr id="7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8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9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016E5CAD-ECC0-D454-3D96-CAF46136E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719" y="322223"/>
            <a:ext cx="1204995" cy="3658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94313" y="134027"/>
            <a:ext cx="11993303" cy="110799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  <a:latin typeface="Actay Wide Bd" pitchFamily="2" charset="0"/>
              </a:rPr>
              <a:t>АРХИТЕКТОР </a:t>
            </a:r>
            <a:r>
              <a:rPr lang="ru-RU" sz="6600" dirty="0">
                <a:solidFill>
                  <a:srgbClr val="857BFF"/>
                </a:solidFill>
                <a:latin typeface="Actay Wide Bd" pitchFamily="2" charset="0"/>
              </a:rPr>
              <a:t>ЗАВТРА</a:t>
            </a:r>
            <a:endParaRPr lang="ru-RU" sz="7500" b="1" dirty="0">
              <a:solidFill>
                <a:schemeClr val="bg1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8464" y="1466035"/>
            <a:ext cx="3979328" cy="792000"/>
          </a:xfrm>
          <a:prstGeom prst="roundRect">
            <a:avLst>
              <a:gd name="adj" fmla="val 11546"/>
            </a:avLst>
          </a:prstGeom>
          <a:gradFill flip="none" rotWithShape="1">
            <a:gsLst>
              <a:gs pos="0">
                <a:srgbClr val="0E2031">
                  <a:alpha val="46000"/>
                </a:srgbClr>
              </a:gs>
              <a:gs pos="56000">
                <a:schemeClr val="accent4">
                  <a:lumMod val="89000"/>
                  <a:alpha val="35000"/>
                </a:schemeClr>
              </a:gs>
              <a:gs pos="78000">
                <a:schemeClr val="accent4">
                  <a:lumMod val="75000"/>
                </a:schemeClr>
              </a:gs>
              <a:gs pos="97000">
                <a:schemeClr val="accent4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651075" y="1579556"/>
            <a:ext cx="4341843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ГОРОД ДЛЯ </a:t>
            </a:r>
            <a:r>
              <a:rPr lang="ru-RU" sz="1600" b="1" dirty="0">
                <a:solidFill>
                  <a:srgbClr val="C2BDFF"/>
                </a:solidFill>
                <a:latin typeface="Actay Wide Bd" pitchFamily="50" charset="-52"/>
              </a:rPr>
              <a:t>ЧЕЛОВЕКА</a:t>
            </a: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 И ЕГО ПОТРЕБНОСТЕЙ </a:t>
            </a:r>
            <a:endParaRPr lang="ru-RU" sz="1600" b="1" dirty="0">
              <a:solidFill>
                <a:srgbClr val="C2BDFF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45727" y="2651298"/>
            <a:ext cx="3479351" cy="792000"/>
          </a:xfrm>
          <a:prstGeom prst="roundRect">
            <a:avLst>
              <a:gd name="adj" fmla="val 11546"/>
            </a:avLst>
          </a:prstGeom>
          <a:gradFill flip="none" rotWithShape="1">
            <a:gsLst>
              <a:gs pos="0">
                <a:srgbClr val="0E2031">
                  <a:alpha val="46000"/>
                </a:srgbClr>
              </a:gs>
              <a:gs pos="56000">
                <a:schemeClr val="accent4">
                  <a:lumMod val="89000"/>
                  <a:alpha val="35000"/>
                </a:schemeClr>
              </a:gs>
              <a:gs pos="78000">
                <a:schemeClr val="accent4">
                  <a:lumMod val="75000"/>
                </a:schemeClr>
              </a:gs>
              <a:gs pos="97000">
                <a:schemeClr val="accent4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2236" y="3665695"/>
            <a:ext cx="3479351" cy="936000"/>
          </a:xfrm>
          <a:prstGeom prst="roundRect">
            <a:avLst>
              <a:gd name="adj" fmla="val 11546"/>
            </a:avLst>
          </a:prstGeom>
          <a:gradFill flip="none" rotWithShape="1">
            <a:gsLst>
              <a:gs pos="0">
                <a:srgbClr val="0E2031">
                  <a:alpha val="46000"/>
                </a:srgbClr>
              </a:gs>
              <a:gs pos="56000">
                <a:schemeClr val="accent4">
                  <a:lumMod val="89000"/>
                  <a:alpha val="35000"/>
                </a:schemeClr>
              </a:gs>
              <a:gs pos="78000">
                <a:schemeClr val="accent4">
                  <a:lumMod val="75000"/>
                </a:schemeClr>
              </a:gs>
              <a:gs pos="97000">
                <a:schemeClr val="accent4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632175" y="2799084"/>
            <a:ext cx="3349506" cy="20826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БЕЗБАРЬЕРНАЯ И ДОСТУПНАЯ СРЕДА</a:t>
            </a:r>
          </a:p>
          <a:p>
            <a:pPr>
              <a:spcBef>
                <a:spcPts val="1000"/>
              </a:spcBef>
            </a:pPr>
            <a:r>
              <a:rPr lang="ru-RU" sz="1600" b="1" dirty="0">
                <a:solidFill>
                  <a:schemeClr val="bg1"/>
                </a:solidFill>
                <a:latin typeface="Montserrat Medium" pitchFamily="2" charset="-52"/>
              </a:rPr>
              <a:t>  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ИНКЛЮЗИВНАЯ СРЕДА</a:t>
            </a: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ru-RU" sz="1600" dirty="0">
                <a:solidFill>
                  <a:srgbClr val="C2BDFF"/>
                </a:solidFill>
                <a:latin typeface="Actay Light" pitchFamily="50" charset="-52"/>
                <a:cs typeface="Arial" panose="020B0604020202020204" pitchFamily="34" charset="0"/>
              </a:rPr>
              <a:t>для маломобильных групп населения</a:t>
            </a:r>
          </a:p>
          <a:p>
            <a:pPr algn="ctr">
              <a:lnSpc>
                <a:spcPct val="70000"/>
              </a:lnSpc>
              <a:spcBef>
                <a:spcPts val="1000"/>
              </a:spcBef>
            </a:pPr>
            <a:endParaRPr lang="ru-RU" sz="1600" b="1" dirty="0">
              <a:solidFill>
                <a:srgbClr val="C2BDFF"/>
              </a:solidFill>
              <a:latin typeface="Montserrat Medium" pitchFamily="2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23752" y="5153088"/>
            <a:ext cx="4162515" cy="1332000"/>
          </a:xfrm>
          <a:prstGeom prst="roundRect">
            <a:avLst>
              <a:gd name="adj" fmla="val 11546"/>
            </a:avLst>
          </a:prstGeom>
          <a:gradFill flip="none" rotWithShape="1">
            <a:gsLst>
              <a:gs pos="0">
                <a:srgbClr val="0E2031">
                  <a:alpha val="46000"/>
                </a:srgbClr>
              </a:gs>
              <a:gs pos="56000">
                <a:schemeClr val="accent4">
                  <a:lumMod val="89000"/>
                  <a:alpha val="35000"/>
                </a:schemeClr>
              </a:gs>
              <a:gs pos="78000">
                <a:schemeClr val="accent4">
                  <a:lumMod val="75000"/>
                </a:schemeClr>
              </a:gs>
              <a:gs pos="97000">
                <a:schemeClr val="accent4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423752" y="5297579"/>
            <a:ext cx="4704511" cy="1836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ИСТОРИЯ И ПАМЯТЬ МЕСТА</a:t>
            </a:r>
          </a:p>
          <a:p>
            <a:pPr>
              <a:spcBef>
                <a:spcPts val="1000"/>
              </a:spcBef>
            </a:pPr>
            <a:r>
              <a:rPr lang="ru-RU" sz="1600" b="1" dirty="0">
                <a:solidFill>
                  <a:srgbClr val="C2BDFF"/>
                </a:solidFill>
                <a:latin typeface="Actay Wide Bd" pitchFamily="50" charset="-52"/>
                <a:cs typeface="Arial" panose="020B0604020202020204" pitchFamily="34" charset="0"/>
              </a:rPr>
              <a:t>ИДЕНТИЧНОСТЬ И НАСЛЕДИЕ </a:t>
            </a:r>
          </a:p>
          <a:p>
            <a:pPr>
              <a:spcBef>
                <a:spcPts val="1000"/>
              </a:spcBef>
            </a:pP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КУЛЬТУРА И ТРАДИЦИИ НАРОДОВ</a:t>
            </a:r>
          </a:p>
          <a:p>
            <a:pPr>
              <a:spcBef>
                <a:spcPts val="1000"/>
              </a:spcBef>
            </a:pPr>
            <a:endParaRPr lang="ru-RU" sz="1600" b="1" dirty="0">
              <a:solidFill>
                <a:schemeClr val="bg1"/>
              </a:solidFill>
              <a:latin typeface="Montserrat Medium" pitchFamily="2" charset="-52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</a:pPr>
            <a:endParaRPr lang="ru-RU" sz="1600" b="1" dirty="0">
              <a:solidFill>
                <a:srgbClr val="C2BDFF"/>
              </a:solidFill>
              <a:latin typeface="Montserrat Medium" pitchFamily="2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 flipH="1">
            <a:off x="7629567" y="1468959"/>
            <a:ext cx="4113783" cy="792000"/>
          </a:xfrm>
          <a:prstGeom prst="roundRect">
            <a:avLst>
              <a:gd name="adj" fmla="val 11546"/>
            </a:avLst>
          </a:prstGeom>
          <a:gradFill flip="none" rotWithShape="1">
            <a:gsLst>
              <a:gs pos="0">
                <a:srgbClr val="0E2031">
                  <a:alpha val="46000"/>
                </a:srgbClr>
              </a:gs>
              <a:gs pos="56000">
                <a:schemeClr val="accent4">
                  <a:lumMod val="89000"/>
                  <a:alpha val="35000"/>
                </a:schemeClr>
              </a:gs>
              <a:gs pos="78000">
                <a:schemeClr val="accent4">
                  <a:lumMod val="75000"/>
                </a:schemeClr>
              </a:gs>
              <a:gs pos="97000">
                <a:schemeClr val="accent4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 flipH="1">
            <a:off x="8241339" y="2452526"/>
            <a:ext cx="3502010" cy="1098356"/>
          </a:xfrm>
          <a:prstGeom prst="roundRect">
            <a:avLst>
              <a:gd name="adj" fmla="val 11546"/>
            </a:avLst>
          </a:prstGeom>
          <a:gradFill flip="none" rotWithShape="1">
            <a:gsLst>
              <a:gs pos="0">
                <a:srgbClr val="0E2031">
                  <a:alpha val="46000"/>
                </a:srgbClr>
              </a:gs>
              <a:gs pos="56000">
                <a:schemeClr val="accent4">
                  <a:lumMod val="89000"/>
                  <a:alpha val="35000"/>
                </a:schemeClr>
              </a:gs>
              <a:gs pos="78000">
                <a:schemeClr val="accent4">
                  <a:lumMod val="75000"/>
                </a:schemeClr>
              </a:gs>
              <a:gs pos="97000">
                <a:schemeClr val="accent4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 flipH="1">
            <a:off x="8241339" y="3660415"/>
            <a:ext cx="3502010" cy="792000"/>
          </a:xfrm>
          <a:prstGeom prst="roundRect">
            <a:avLst>
              <a:gd name="adj" fmla="val 11546"/>
            </a:avLst>
          </a:prstGeom>
          <a:gradFill flip="none" rotWithShape="1">
            <a:gsLst>
              <a:gs pos="0">
                <a:srgbClr val="0E2031">
                  <a:alpha val="46000"/>
                </a:srgbClr>
              </a:gs>
              <a:gs pos="56000">
                <a:schemeClr val="accent4">
                  <a:lumMod val="89000"/>
                  <a:alpha val="35000"/>
                </a:schemeClr>
              </a:gs>
              <a:gs pos="78000">
                <a:schemeClr val="accent4">
                  <a:lumMod val="75000"/>
                </a:schemeClr>
              </a:gs>
              <a:gs pos="97000">
                <a:schemeClr val="accent4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 flipH="1">
            <a:off x="8254818" y="4814794"/>
            <a:ext cx="3488532" cy="792000"/>
          </a:xfrm>
          <a:prstGeom prst="roundRect">
            <a:avLst>
              <a:gd name="adj" fmla="val 11546"/>
            </a:avLst>
          </a:prstGeom>
          <a:gradFill flip="none" rotWithShape="1">
            <a:gsLst>
              <a:gs pos="0">
                <a:srgbClr val="0E2031">
                  <a:alpha val="46000"/>
                </a:srgbClr>
              </a:gs>
              <a:gs pos="56000">
                <a:schemeClr val="accent4">
                  <a:lumMod val="89000"/>
                  <a:alpha val="35000"/>
                </a:schemeClr>
              </a:gs>
              <a:gs pos="78000">
                <a:schemeClr val="accent4">
                  <a:lumMod val="75000"/>
                </a:schemeClr>
              </a:gs>
              <a:gs pos="97000">
                <a:schemeClr val="accent4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8509712" y="5041517"/>
            <a:ext cx="3349506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ЭКОЛОГИЧНАЯ СРЕДА </a:t>
            </a:r>
            <a:endParaRPr lang="ru-RU" sz="1600" b="1" dirty="0">
              <a:solidFill>
                <a:srgbClr val="C2BDFF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8678820" y="3886272"/>
            <a:ext cx="3349506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БЕЗОПАСНАЯ СРЕДА </a:t>
            </a:r>
            <a:endParaRPr lang="ru-RU" sz="1600" b="1" dirty="0">
              <a:solidFill>
                <a:srgbClr val="C2BDFF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8509712" y="2558099"/>
            <a:ext cx="3129386" cy="12513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ts val="1000"/>
              </a:spcBef>
            </a:pPr>
            <a:r>
              <a:rPr lang="ru-RU" sz="1600" b="1" dirty="0">
                <a:solidFill>
                  <a:srgbClr val="C2BDFF"/>
                </a:solidFill>
                <a:latin typeface="Actay Wide Bd" pitchFamily="50" charset="-52"/>
              </a:rPr>
              <a:t>50</a:t>
            </a: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 ЧЕЛОВЕК = </a:t>
            </a:r>
          </a:p>
          <a:p>
            <a:pPr algn="r">
              <a:lnSpc>
                <a:spcPct val="80000"/>
              </a:lnSpc>
              <a:spcBef>
                <a:spcPts val="1000"/>
              </a:spcBef>
            </a:pPr>
            <a:r>
              <a:rPr lang="ru-RU" sz="1600" b="1" dirty="0">
                <a:solidFill>
                  <a:srgbClr val="C2BDFF"/>
                </a:solidFill>
                <a:latin typeface="Actay Wide Bd" pitchFamily="50" charset="-52"/>
              </a:rPr>
              <a:t>50</a:t>
            </a: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 АВТОМОБИЛЕЙ = </a:t>
            </a:r>
          </a:p>
          <a:p>
            <a:pPr algn="r">
              <a:lnSpc>
                <a:spcPct val="80000"/>
              </a:lnSpc>
              <a:spcBef>
                <a:spcPts val="1000"/>
              </a:spcBef>
            </a:pPr>
            <a:r>
              <a:rPr lang="ru-RU" sz="1600" b="1" dirty="0">
                <a:solidFill>
                  <a:srgbClr val="C2BDFF"/>
                </a:solidFill>
                <a:latin typeface="Actay Wide Bd" pitchFamily="50" charset="-52"/>
              </a:rPr>
              <a:t>1</a:t>
            </a: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 АВТОБУС </a:t>
            </a:r>
            <a:endParaRPr lang="ru-RU" sz="16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  <a:p>
            <a:pPr algn="ctr">
              <a:lnSpc>
                <a:spcPct val="70000"/>
              </a:lnSpc>
              <a:spcBef>
                <a:spcPts val="1000"/>
              </a:spcBef>
            </a:pPr>
            <a:endParaRPr lang="ru-RU" sz="1600" b="1" dirty="0">
              <a:solidFill>
                <a:srgbClr val="C2BDFF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7238992" y="1578577"/>
            <a:ext cx="4341843" cy="5728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>
              <a:lnSpc>
                <a:spcPct val="70000"/>
              </a:lnSpc>
              <a:spcBef>
                <a:spcPts val="1000"/>
              </a:spcBef>
            </a:pP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ИННОВАЦИИ, ТЕХНОЛОГИИ</a:t>
            </a:r>
          </a:p>
          <a:p>
            <a:pPr algn="r">
              <a:lnSpc>
                <a:spcPct val="70000"/>
              </a:lnSpc>
              <a:spcBef>
                <a:spcPts val="1000"/>
              </a:spcBef>
            </a:pPr>
            <a:r>
              <a:rPr lang="ru-RU" sz="1600" b="1" dirty="0">
                <a:solidFill>
                  <a:srgbClr val="C2BDFF"/>
                </a:solidFill>
                <a:latin typeface="Actay Wide Bd" pitchFamily="50" charset="-52"/>
              </a:rPr>
              <a:t>УМНАЯ СРЕДА</a:t>
            </a:r>
            <a:endParaRPr lang="ru-RU" sz="1600" b="1" dirty="0">
              <a:solidFill>
                <a:srgbClr val="C2BDFF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 flipH="1">
            <a:off x="7566580" y="5645539"/>
            <a:ext cx="4176770" cy="792000"/>
          </a:xfrm>
          <a:prstGeom prst="roundRect">
            <a:avLst>
              <a:gd name="adj" fmla="val 11546"/>
            </a:avLst>
          </a:prstGeom>
          <a:gradFill flip="none" rotWithShape="1">
            <a:gsLst>
              <a:gs pos="0">
                <a:srgbClr val="0E2031">
                  <a:alpha val="46000"/>
                </a:srgbClr>
              </a:gs>
              <a:gs pos="56000">
                <a:schemeClr val="accent4">
                  <a:lumMod val="89000"/>
                  <a:alpha val="35000"/>
                </a:schemeClr>
              </a:gs>
              <a:gs pos="78000">
                <a:schemeClr val="accent4">
                  <a:lumMod val="75000"/>
                </a:schemeClr>
              </a:gs>
              <a:gs pos="97000">
                <a:schemeClr val="accent4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7204713" y="5750706"/>
            <a:ext cx="4341843" cy="663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>
              <a:spcBef>
                <a:spcPts val="1000"/>
              </a:spcBef>
            </a:pP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«15-МИНУТНЫЙ ГОРОД»</a:t>
            </a:r>
          </a:p>
          <a:p>
            <a:pPr algn="r">
              <a:lnSpc>
                <a:spcPct val="70000"/>
              </a:lnSpc>
              <a:spcBef>
                <a:spcPts val="1000"/>
              </a:spcBef>
            </a:pPr>
            <a:r>
              <a:rPr lang="ru-RU" sz="1600" dirty="0">
                <a:solidFill>
                  <a:srgbClr val="C2BDFF"/>
                </a:solidFill>
                <a:latin typeface="Actay Wide Bd" pitchFamily="50" charset="-52"/>
                <a:cs typeface="Arial" panose="020B0604020202020204" pitchFamily="34" charset="0"/>
              </a:rPr>
              <a:t>шаговая доступность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83" y="1300118"/>
            <a:ext cx="5190755" cy="518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7576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112327" y="336817"/>
            <a:ext cx="12233391" cy="6316793"/>
            <a:chOff x="-27903" y="1153886"/>
            <a:chExt cx="8530347" cy="5551714"/>
          </a:xfrm>
        </p:grpSpPr>
        <p:sp>
          <p:nvSpPr>
            <p:cNvPr id="7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8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9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016E5CAD-ECC0-D454-3D96-CAF46136E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719" y="322223"/>
            <a:ext cx="1204995" cy="3658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84231" y="116657"/>
            <a:ext cx="11993303" cy="110799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  <a:latin typeface="Actay Wide Bd" pitchFamily="2" charset="0"/>
              </a:rPr>
              <a:t>КОМАНДА </a:t>
            </a:r>
            <a:r>
              <a:rPr lang="ru-RU" sz="4400" dirty="0">
                <a:solidFill>
                  <a:schemeClr val="bg1"/>
                </a:solidFill>
                <a:latin typeface="Actay Wide Bd" pitchFamily="2" charset="0"/>
              </a:rPr>
              <a:t>и взаимодействие</a:t>
            </a:r>
            <a:endParaRPr lang="ru-RU" sz="4400" b="1" dirty="0">
              <a:solidFill>
                <a:schemeClr val="bg1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1267051" y="3566777"/>
            <a:ext cx="2216642" cy="70788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2000" dirty="0">
                <a:solidFill>
                  <a:srgbClr val="857BFF"/>
                </a:solidFill>
                <a:latin typeface="Actay Wide Bd" pitchFamily="2" charset="0"/>
              </a:rPr>
              <a:t>ЗАКАЗЧИК</a:t>
            </a:r>
          </a:p>
          <a:p>
            <a:r>
              <a:rPr lang="ru-RU" sz="2000" dirty="0">
                <a:solidFill>
                  <a:srgbClr val="857BFF"/>
                </a:solidFill>
                <a:latin typeface="Actay Wide Bd" pitchFamily="2" charset="0"/>
              </a:rPr>
              <a:t>ИНВЕСТОР</a:t>
            </a:r>
            <a:endParaRPr lang="ru-RU" sz="2000" b="1" dirty="0">
              <a:solidFill>
                <a:srgbClr val="857B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4781338" y="5994409"/>
            <a:ext cx="2629324" cy="683264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dirty="0">
                <a:solidFill>
                  <a:srgbClr val="C2BDFF"/>
                </a:solidFill>
                <a:latin typeface="Actay Wide Bd" pitchFamily="2" charset="0"/>
              </a:rPr>
              <a:t>+ </a:t>
            </a:r>
          </a:p>
          <a:p>
            <a:pPr algn="ctr">
              <a:lnSpc>
                <a:spcPct val="80000"/>
              </a:lnSpc>
            </a:pPr>
            <a:r>
              <a:rPr lang="ru-RU" sz="2000" dirty="0">
                <a:solidFill>
                  <a:srgbClr val="C2BDFF"/>
                </a:solidFill>
                <a:latin typeface="Actay Wide Bd" pitchFamily="2" charset="0"/>
              </a:rPr>
              <a:t>СМЕЖНИКИ</a:t>
            </a:r>
            <a:r>
              <a:rPr lang="ru-RU" sz="2400" dirty="0">
                <a:solidFill>
                  <a:srgbClr val="C2BDFF"/>
                </a:solidFill>
                <a:latin typeface="Actay Wide Bd" pitchFamily="2" charset="0"/>
              </a:rPr>
              <a:t> </a:t>
            </a:r>
            <a:endParaRPr lang="ru-RU" sz="24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10065908" y="6104831"/>
            <a:ext cx="2000912" cy="40011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rgbClr val="857BFF"/>
                </a:solidFill>
                <a:latin typeface="Actay Wide Bd" pitchFamily="2" charset="0"/>
              </a:rPr>
              <a:t>УК ЖКХ</a:t>
            </a:r>
            <a:endParaRPr lang="ru-RU" sz="2000" b="1" dirty="0">
              <a:solidFill>
                <a:srgbClr val="857B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8917610" y="3585795"/>
            <a:ext cx="2374476" cy="40011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2000" dirty="0">
                <a:solidFill>
                  <a:srgbClr val="857BFF"/>
                </a:solidFill>
                <a:latin typeface="Actay Wide Bd" pitchFamily="2" charset="0"/>
              </a:rPr>
              <a:t>ГОСУДАРСТВО</a:t>
            </a:r>
            <a:endParaRPr lang="ru-RU" sz="2000" b="1" dirty="0">
              <a:solidFill>
                <a:srgbClr val="857B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7907714" y="6116905"/>
            <a:ext cx="1981721" cy="408645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2000" dirty="0">
                <a:solidFill>
                  <a:srgbClr val="857BFF"/>
                </a:solidFill>
                <a:latin typeface="Actay Wide Bd" pitchFamily="2" charset="0"/>
              </a:rPr>
              <a:t>ЭКСПЕРТЫ </a:t>
            </a:r>
            <a:endParaRPr lang="ru-RU" sz="2000" b="1" dirty="0">
              <a:solidFill>
                <a:srgbClr val="857B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123577" y="6106641"/>
            <a:ext cx="2756206" cy="40011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2000" dirty="0">
                <a:solidFill>
                  <a:srgbClr val="857BFF"/>
                </a:solidFill>
                <a:latin typeface="Actay Wide Bd" pitchFamily="2" charset="0"/>
              </a:rPr>
              <a:t>ТЕХ.ЗАКАЗЧИК </a:t>
            </a:r>
            <a:endParaRPr lang="ru-RU" sz="2000" b="1" dirty="0">
              <a:solidFill>
                <a:srgbClr val="857B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2644593" y="6106641"/>
            <a:ext cx="1969174" cy="40011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2000" dirty="0">
                <a:solidFill>
                  <a:srgbClr val="857BFF"/>
                </a:solidFill>
                <a:latin typeface="Actay Wide Bd" pitchFamily="2" charset="0"/>
              </a:rPr>
              <a:t>СТРОИТЕЛИ</a:t>
            </a:r>
            <a:endParaRPr lang="ru-RU" sz="2000" b="1" dirty="0">
              <a:solidFill>
                <a:srgbClr val="857B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55" y="4266993"/>
            <a:ext cx="1800000" cy="18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115" y="1427878"/>
            <a:ext cx="3843536" cy="38465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4143782" y="5274344"/>
            <a:ext cx="3999029" cy="830997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ctay Wide Bd" pitchFamily="2" charset="0"/>
              </a:rPr>
              <a:t>АРХИТЕКТОРНОЕ БЮРО</a:t>
            </a:r>
            <a:endParaRPr lang="ru-RU" sz="2400" b="1" dirty="0">
              <a:solidFill>
                <a:schemeClr val="bg1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67" y="1249508"/>
            <a:ext cx="2323083" cy="232308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55" y="4250133"/>
            <a:ext cx="1800000" cy="180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3" y="4250675"/>
            <a:ext cx="1800000" cy="180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99" y="1249508"/>
            <a:ext cx="2323082" cy="232308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281" y="4269067"/>
            <a:ext cx="1800000" cy="1797926"/>
          </a:xfrm>
          <a:prstGeom prst="rect">
            <a:avLst/>
          </a:prstGeom>
        </p:spPr>
      </p:pic>
      <p:cxnSp>
        <p:nvCxnSpPr>
          <p:cNvPr id="24" name="Скругленная соединительная линия 23"/>
          <p:cNvCxnSpPr>
            <a:cxnSpLocks/>
          </p:cNvCxnSpPr>
          <p:nvPr/>
        </p:nvCxnSpPr>
        <p:spPr>
          <a:xfrm>
            <a:off x="3185386" y="1847408"/>
            <a:ext cx="1050510" cy="811930"/>
          </a:xfrm>
          <a:prstGeom prst="curvedConnector3">
            <a:avLst>
              <a:gd name="adj1" fmla="val 50000"/>
            </a:avLst>
          </a:prstGeom>
          <a:noFill/>
          <a:ln w="44450" cap="rnd" cmpd="thickThin">
            <a:solidFill>
              <a:srgbClr val="C2BDFF"/>
            </a:solidFill>
            <a:prstDash val="sysDash"/>
            <a:round/>
            <a:tailEnd type="stealth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Скругленная соединительная линия 28"/>
          <p:cNvCxnSpPr>
            <a:cxnSpLocks/>
          </p:cNvCxnSpPr>
          <p:nvPr/>
        </p:nvCxnSpPr>
        <p:spPr>
          <a:xfrm rot="10800000" flipV="1">
            <a:off x="8002652" y="2091949"/>
            <a:ext cx="878111" cy="744460"/>
          </a:xfrm>
          <a:prstGeom prst="curvedConnector3">
            <a:avLst>
              <a:gd name="adj1" fmla="val 50000"/>
            </a:avLst>
          </a:prstGeom>
          <a:noFill/>
          <a:ln w="44450" cap="rnd" cmpd="thickThin">
            <a:solidFill>
              <a:srgbClr val="C2BDFF"/>
            </a:solidFill>
            <a:prstDash val="sysDash"/>
            <a:round/>
            <a:tailEnd type="stealth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Скругленная соединительная линия 36"/>
          <p:cNvCxnSpPr>
            <a:cxnSpLocks/>
          </p:cNvCxnSpPr>
          <p:nvPr/>
        </p:nvCxnSpPr>
        <p:spPr>
          <a:xfrm rot="5400000">
            <a:off x="-116571" y="3452538"/>
            <a:ext cx="1578662" cy="660260"/>
          </a:xfrm>
          <a:prstGeom prst="curvedConnector3">
            <a:avLst>
              <a:gd name="adj1" fmla="val 50000"/>
            </a:avLst>
          </a:prstGeom>
          <a:noFill/>
          <a:ln w="44450" cap="rnd" cmpd="thickThin">
            <a:solidFill>
              <a:srgbClr val="C2BDFF"/>
            </a:solidFill>
            <a:prstDash val="sysDash"/>
            <a:round/>
            <a:tailEnd type="stealth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Скругленная соединительная линия 48"/>
          <p:cNvCxnSpPr>
            <a:cxnSpLocks/>
          </p:cNvCxnSpPr>
          <p:nvPr/>
        </p:nvCxnSpPr>
        <p:spPr>
          <a:xfrm flipV="1">
            <a:off x="3468982" y="3602508"/>
            <a:ext cx="655755" cy="563558"/>
          </a:xfrm>
          <a:prstGeom prst="curvedConnector3">
            <a:avLst>
              <a:gd name="adj1" fmla="val 50000"/>
            </a:avLst>
          </a:prstGeom>
          <a:noFill/>
          <a:ln w="44450" cap="rnd" cmpd="thickThin">
            <a:solidFill>
              <a:srgbClr val="C2BDFF"/>
            </a:solidFill>
            <a:prstDash val="sysDash"/>
            <a:round/>
            <a:tailEnd type="stealth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Скругленная соединительная линия 52"/>
          <p:cNvCxnSpPr/>
          <p:nvPr/>
        </p:nvCxnSpPr>
        <p:spPr>
          <a:xfrm flipV="1">
            <a:off x="2009404" y="4511986"/>
            <a:ext cx="711711" cy="279064"/>
          </a:xfrm>
          <a:prstGeom prst="curvedConnector3">
            <a:avLst>
              <a:gd name="adj1" fmla="val 50000"/>
            </a:avLst>
          </a:prstGeom>
          <a:noFill/>
          <a:ln w="44450" cap="rnd" cmpd="thickThin">
            <a:solidFill>
              <a:srgbClr val="C2BDFF"/>
            </a:solidFill>
            <a:prstDash val="sysDash"/>
            <a:round/>
            <a:tailEnd type="stealth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Скругленная соединительная линия 55"/>
          <p:cNvCxnSpPr>
            <a:cxnSpLocks/>
          </p:cNvCxnSpPr>
          <p:nvPr/>
        </p:nvCxnSpPr>
        <p:spPr>
          <a:xfrm rot="16200000" flipH="1">
            <a:off x="10627918" y="3486842"/>
            <a:ext cx="1303795" cy="426904"/>
          </a:xfrm>
          <a:prstGeom prst="curvedConnector3">
            <a:avLst>
              <a:gd name="adj1" fmla="val 50000"/>
            </a:avLst>
          </a:prstGeom>
          <a:noFill/>
          <a:ln w="44450" cap="rnd" cmpd="thickThin">
            <a:solidFill>
              <a:srgbClr val="C2BDFF"/>
            </a:solidFill>
            <a:prstDash val="sysDash"/>
            <a:round/>
            <a:tailEnd type="stealth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9" name="Скругленная соединительная линия 68"/>
          <p:cNvCxnSpPr>
            <a:cxnSpLocks/>
          </p:cNvCxnSpPr>
          <p:nvPr/>
        </p:nvCxnSpPr>
        <p:spPr>
          <a:xfrm rot="16200000" flipV="1">
            <a:off x="8078916" y="3631318"/>
            <a:ext cx="573632" cy="572121"/>
          </a:xfrm>
          <a:prstGeom prst="curvedConnector3">
            <a:avLst>
              <a:gd name="adj1" fmla="val 50000"/>
            </a:avLst>
          </a:prstGeom>
          <a:noFill/>
          <a:ln w="44450" cap="rnd" cmpd="thickThin">
            <a:solidFill>
              <a:srgbClr val="C2BDFF"/>
            </a:solidFill>
            <a:prstDash val="sysDash"/>
            <a:round/>
            <a:tailEnd type="stealth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4370566" y="1049453"/>
            <a:ext cx="3545460" cy="40011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2" charset="0"/>
              </a:rPr>
              <a:t>житель города  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48868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145775" y="270601"/>
            <a:ext cx="12233391" cy="6316793"/>
            <a:chOff x="-27903" y="1153886"/>
            <a:chExt cx="8530347" cy="5551714"/>
          </a:xfrm>
        </p:grpSpPr>
        <p:sp>
          <p:nvSpPr>
            <p:cNvPr id="8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9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7" name="Google Shape;319;p3">
            <a:extLst>
              <a:ext uri="{FF2B5EF4-FFF2-40B4-BE49-F238E27FC236}">
                <a16:creationId xmlns="" xmlns:a16="http://schemas.microsoft.com/office/drawing/2014/main" id="{A41A77FB-8D8B-9D4A-55C0-73F86414964D}"/>
              </a:ext>
            </a:extLst>
          </p:cNvPr>
          <p:cNvSpPr txBox="1"/>
          <p:nvPr/>
        </p:nvSpPr>
        <p:spPr>
          <a:xfrm>
            <a:off x="1281241" y="986594"/>
            <a:ext cx="9379360" cy="4522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4999" tIns="44999" rIns="44999" bIns="44999">
            <a:spAutoFit/>
          </a:bodyPr>
          <a:lstStyle>
            <a:lvl1pPr>
              <a:lnSpc>
                <a:spcPct val="110000"/>
              </a:lnSpc>
              <a:defRPr sz="3000" b="1">
                <a:solidFill>
                  <a:srgbClr val="20242E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sz="8000" dirty="0">
                <a:solidFill>
                  <a:schemeClr val="bg1"/>
                </a:solidFill>
                <a:latin typeface="Actay Wide Bd" pitchFamily="2" charset="0"/>
              </a:rPr>
              <a:t>Что вдохновляет </a:t>
            </a:r>
            <a:r>
              <a:rPr lang="ru-RU" sz="8000" dirty="0">
                <a:solidFill>
                  <a:srgbClr val="CC99FF"/>
                </a:solidFill>
                <a:latin typeface="Actay Wide Bd" pitchFamily="2" charset="0"/>
              </a:rPr>
              <a:t>АРХИТЕКТОРА?</a:t>
            </a:r>
          </a:p>
        </p:txBody>
      </p:sp>
    </p:spTree>
    <p:extLst>
      <p:ext uri="{BB962C8B-B14F-4D97-AF65-F5344CB8AC3E}">
        <p14:creationId xmlns:p14="http://schemas.microsoft.com/office/powerpoint/2010/main" val="148710978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99349" y="103452"/>
            <a:ext cx="12233391" cy="6316793"/>
            <a:chOff x="-27903" y="1153886"/>
            <a:chExt cx="8530347" cy="5551714"/>
          </a:xfrm>
        </p:grpSpPr>
        <p:sp>
          <p:nvSpPr>
            <p:cNvPr id="7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>
                <a:latin typeface="Actay Light" pitchFamily="50" charset="-52"/>
              </a:endParaRPr>
            </a:p>
          </p:txBody>
        </p:sp>
        <p:sp>
          <p:nvSpPr>
            <p:cNvPr id="8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>
                <a:latin typeface="Actay Light" pitchFamily="50" charset="-52"/>
              </a:endParaRPr>
            </a:p>
          </p:txBody>
        </p:sp>
        <p:sp>
          <p:nvSpPr>
            <p:cNvPr id="9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>
                <a:latin typeface="Actay Light" pitchFamily="50" charset="-52"/>
              </a:endParaRPr>
            </a:p>
          </p:txBody>
        </p:sp>
      </p:grp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016E5CAD-ECC0-D454-3D96-CAF46136E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719" y="322223"/>
            <a:ext cx="1204995" cy="3658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99349" y="174933"/>
            <a:ext cx="11993303" cy="110799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  <a:latin typeface="Actay Wide Bd" pitchFamily="2" charset="0"/>
              </a:rPr>
              <a:t>ВДОХНОВЕНИЕ</a:t>
            </a:r>
            <a:endParaRPr lang="ru-RU" sz="7500" b="1" dirty="0">
              <a:solidFill>
                <a:schemeClr val="bg1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pic>
        <p:nvPicPr>
          <p:cNvPr id="2056" name="Picture 8" descr="https://i.pinimg.com/564x/fe/23/0f/fe230f725709c8bd50e7d659aad825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493" y="3512926"/>
            <a:ext cx="2247539" cy="337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.pinimg.com/564x/fd/84/ad/fd84ade923bb26787e73e29bd599300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86"/>
          <a:stretch/>
        </p:blipFill>
        <p:spPr bwMode="auto">
          <a:xfrm>
            <a:off x="7377722" y="2597485"/>
            <a:ext cx="2242158" cy="292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8933871" y="2999845"/>
            <a:ext cx="3999029" cy="40011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2" charset="0"/>
              </a:rPr>
              <a:t>ПРИРОДА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6474122" y="2093525"/>
            <a:ext cx="3999029" cy="40011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2" charset="0"/>
              </a:rPr>
              <a:t>ЛЮДИ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pic>
        <p:nvPicPr>
          <p:cNvPr id="2062" name="Picture 14" descr="https://i.pinimg.com/564x/96/d2/15/96d215a689015f0ba8248dc5c5a4b1e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726" y="3494762"/>
            <a:ext cx="2242157" cy="336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4093158" y="2999845"/>
            <a:ext cx="3999029" cy="40011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2" charset="0"/>
              </a:rPr>
              <a:t>ПУТЕШЕСТВИЯ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pic>
        <p:nvPicPr>
          <p:cNvPr id="2064" name="Picture 16" descr="https://i.pinimg.com/564x/82/f7/81/82f7811458427df3538a6cd10853972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23" y="2535978"/>
            <a:ext cx="2240999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1769406" y="2044558"/>
            <a:ext cx="3999029" cy="40011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2" charset="0"/>
              </a:rPr>
              <a:t>ИСКУССТВО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pic>
        <p:nvPicPr>
          <p:cNvPr id="2068" name="Picture 20" descr="https://i.pinimg.com/564x/62/8a/d0/628ad0341019605924e20578377827d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13" y="3494762"/>
            <a:ext cx="2252342" cy="33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-740900" y="2390416"/>
            <a:ext cx="3999029" cy="1015663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2" charset="0"/>
              </a:rPr>
              <a:t>ИСТОРИЯ </a:t>
            </a:r>
          </a:p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2" charset="0"/>
              </a:rPr>
              <a:t>КУЛЬТУРА </a:t>
            </a:r>
          </a:p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2" charset="0"/>
              </a:rPr>
              <a:t>и ТРАДИЦИИ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25829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99349" y="103452"/>
            <a:ext cx="12233391" cy="6316793"/>
            <a:chOff x="-27903" y="1153886"/>
            <a:chExt cx="8530347" cy="5551714"/>
          </a:xfrm>
        </p:grpSpPr>
        <p:sp>
          <p:nvSpPr>
            <p:cNvPr id="7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>
                <a:latin typeface="Actay Light" pitchFamily="50" charset="-52"/>
              </a:endParaRPr>
            </a:p>
          </p:txBody>
        </p:sp>
        <p:sp>
          <p:nvSpPr>
            <p:cNvPr id="8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>
                <a:latin typeface="Actay Light" pitchFamily="50" charset="-52"/>
              </a:endParaRPr>
            </a:p>
          </p:txBody>
        </p:sp>
        <p:sp>
          <p:nvSpPr>
            <p:cNvPr id="9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>
                <a:latin typeface="Actay Light" pitchFamily="50" charset="-52"/>
              </a:endParaRPr>
            </a:p>
          </p:txBody>
        </p:sp>
      </p:grp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016E5CAD-ECC0-D454-3D96-CAF46136E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719" y="322223"/>
            <a:ext cx="1204995" cy="3658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649750" y="174933"/>
            <a:ext cx="11442902" cy="212365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6600" dirty="0">
                <a:solidFill>
                  <a:schemeClr val="bg1"/>
                </a:solidFill>
                <a:latin typeface="Actay Wide Bd" pitchFamily="2" charset="0"/>
              </a:rPr>
              <a:t>НАМ ВАЖНО ВИДЕТЬ </a:t>
            </a:r>
            <a:r>
              <a:rPr lang="ru-RU" sz="6600" dirty="0">
                <a:solidFill>
                  <a:srgbClr val="8077FE"/>
                </a:solidFill>
                <a:latin typeface="Actay Wide Bd" pitchFamily="2" charset="0"/>
              </a:rPr>
              <a:t>КРАСОТУ</a:t>
            </a:r>
            <a:endParaRPr lang="ru-RU" sz="7500" b="1" dirty="0">
              <a:solidFill>
                <a:srgbClr val="8077FE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649750" y="2547227"/>
            <a:ext cx="6941675" cy="2400657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bg1"/>
                </a:solidFill>
                <a:latin typeface="Actay Wide Bd" pitchFamily="50" charset="-52"/>
              </a:rPr>
              <a:t>РЕАКЦИЯ МОЗГА НА ВОСПРИЯТИЕ </a:t>
            </a:r>
            <a:r>
              <a:rPr lang="ru-RU" sz="2000" b="1" dirty="0">
                <a:solidFill>
                  <a:schemeClr val="bg1"/>
                </a:solidFill>
                <a:latin typeface="Actay Wide Bd" pitchFamily="50" charset="-52"/>
              </a:rPr>
              <a:t>КРАСОТЫ </a:t>
            </a:r>
            <a:r>
              <a:rPr lang="ru-RU" sz="2000" dirty="0">
                <a:solidFill>
                  <a:schemeClr val="bg1"/>
                </a:solidFill>
                <a:latin typeface="Actay Wide Bd" pitchFamily="50" charset="-52"/>
              </a:rPr>
              <a:t>ПО ХИМИЧЕСКОМУ СОСТАВУ СРАВНИМА С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1"/>
                </a:solidFill>
                <a:latin typeface="Actay Wide Bd" pitchFamily="50" charset="-52"/>
              </a:rPr>
              <a:t>ВЛЮБЛЁННОСТЬЮ </a:t>
            </a:r>
            <a:r>
              <a:rPr lang="ru-RU" sz="2000" dirty="0" smtClean="0">
                <a:solidFill>
                  <a:schemeClr val="bg1"/>
                </a:solidFill>
                <a:latin typeface="Actay Wide Bd" pitchFamily="50" charset="-52"/>
              </a:rPr>
              <a:t>И ПРОИСХОДИТ ВЫБРОС </a:t>
            </a:r>
            <a:endParaRPr lang="ru-RU" sz="2000" dirty="0">
              <a:solidFill>
                <a:schemeClr val="bg1"/>
              </a:solidFill>
              <a:latin typeface="Actay Wide Bd" pitchFamily="50" charset="-52"/>
            </a:endParaRPr>
          </a:p>
          <a:p>
            <a:pPr>
              <a:lnSpc>
                <a:spcPct val="150000"/>
              </a:lnSpc>
            </a:pPr>
            <a:r>
              <a:rPr lang="ru-RU" sz="4000" dirty="0" smtClean="0">
                <a:solidFill>
                  <a:srgbClr val="CC99FF"/>
                </a:solidFill>
                <a:latin typeface="Actay Wide Bd" pitchFamily="50" charset="-52"/>
              </a:rPr>
              <a:t>ЭНДОРФИНОВ</a:t>
            </a:r>
            <a:endParaRPr lang="ru-RU" sz="4000" b="1" dirty="0">
              <a:solidFill>
                <a:srgbClr val="CC99FF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" y="5095875"/>
            <a:ext cx="10706100" cy="176212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7891032B-E7EA-9A56-059F-09312CE698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225" y="1480155"/>
            <a:ext cx="2635402" cy="3334896"/>
          </a:xfrm>
          <a:prstGeom prst="rect">
            <a:avLst/>
          </a:prstGeom>
        </p:spPr>
      </p:pic>
      <p:sp>
        <p:nvSpPr>
          <p:cNvPr id="21" name="Кружок">
            <a:extLst>
              <a:ext uri="{FF2B5EF4-FFF2-40B4-BE49-F238E27FC236}">
                <a16:creationId xmlns="" xmlns:a16="http://schemas.microsoft.com/office/drawing/2014/main" id="{45FB2F4F-1219-4F6B-6845-536BCC45AD05}"/>
              </a:ext>
            </a:extLst>
          </p:cNvPr>
          <p:cNvSpPr/>
          <p:nvPr/>
        </p:nvSpPr>
        <p:spPr>
          <a:xfrm>
            <a:off x="8522224" y="1682227"/>
            <a:ext cx="2750917" cy="2000250"/>
          </a:xfrm>
          <a:prstGeom prst="ellipse">
            <a:avLst/>
          </a:prstGeom>
          <a:gradFill>
            <a:gsLst>
              <a:gs pos="0">
                <a:srgbClr val="7200FF">
                  <a:alpha val="20067"/>
                </a:srgbClr>
              </a:gs>
              <a:gs pos="100000">
                <a:srgbClr val="7200FF">
                  <a:alpha val="0"/>
                </a:srgbClr>
              </a:gs>
            </a:gsLst>
            <a:path>
              <a:fillToRect l="50000" t="50000" r="50000" b="50000"/>
            </a:path>
          </a:gradFill>
          <a:ln w="3175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 dirty="0">
              <a:latin typeface="Actay Light" pitchFamily="50" charset="-52"/>
            </a:endParaRPr>
          </a:p>
        </p:txBody>
      </p:sp>
      <p:sp>
        <p:nvSpPr>
          <p:cNvPr id="22" name="Кружок">
            <a:extLst>
              <a:ext uri="{FF2B5EF4-FFF2-40B4-BE49-F238E27FC236}">
                <a16:creationId xmlns="" xmlns:a16="http://schemas.microsoft.com/office/drawing/2014/main" id="{45FB2F4F-1219-4F6B-6845-536BCC45AD05}"/>
              </a:ext>
            </a:extLst>
          </p:cNvPr>
          <p:cNvSpPr/>
          <p:nvPr/>
        </p:nvSpPr>
        <p:spPr>
          <a:xfrm>
            <a:off x="8728048" y="1445756"/>
            <a:ext cx="2750917" cy="2000250"/>
          </a:xfrm>
          <a:prstGeom prst="ellipse">
            <a:avLst/>
          </a:prstGeom>
          <a:gradFill>
            <a:gsLst>
              <a:gs pos="0">
                <a:srgbClr val="7200FF">
                  <a:alpha val="20067"/>
                </a:srgbClr>
              </a:gs>
              <a:gs pos="100000">
                <a:srgbClr val="7200FF">
                  <a:alpha val="0"/>
                </a:srgbClr>
              </a:gs>
            </a:gsLst>
            <a:path>
              <a:fillToRect l="50000" t="50000" r="50000" b="50000"/>
            </a:path>
          </a:gradFill>
          <a:ln w="3175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 dirty="0">
              <a:latin typeface="Actay Light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0092403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F4A79D8-BF28-EA3D-58C4-3328F0FEE4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152E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Кружок">
            <a:extLst>
              <a:ext uri="{FF2B5EF4-FFF2-40B4-BE49-F238E27FC236}">
                <a16:creationId xmlns="" xmlns:a16="http://schemas.microsoft.com/office/drawing/2014/main" id="{45A5B31C-AFAF-73F3-CE4D-509C08EDDDB8}"/>
              </a:ext>
            </a:extLst>
          </p:cNvPr>
          <p:cNvSpPr/>
          <p:nvPr/>
        </p:nvSpPr>
        <p:spPr>
          <a:xfrm>
            <a:off x="-2121" y="-668979"/>
            <a:ext cx="6655149" cy="9053208"/>
          </a:xfrm>
          <a:prstGeom prst="ellipse">
            <a:avLst/>
          </a:prstGeom>
          <a:gradFill>
            <a:gsLst>
              <a:gs pos="0">
                <a:srgbClr val="7200FF">
                  <a:alpha val="35336"/>
                </a:srgbClr>
              </a:gs>
              <a:gs pos="100000">
                <a:srgbClr val="7200FF">
                  <a:alpha val="0"/>
                </a:srgbClr>
              </a:gs>
            </a:gsLst>
            <a:path>
              <a:fillToRect l="50000" t="50000" r="50000" b="50000"/>
            </a:path>
          </a:gradFill>
          <a:ln w="3175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FDCC6AA-61D1-19B3-6729-9534C638BAFC}"/>
              </a:ext>
            </a:extLst>
          </p:cNvPr>
          <p:cNvSpPr txBox="1"/>
          <p:nvPr/>
        </p:nvSpPr>
        <p:spPr>
          <a:xfrm>
            <a:off x="-945462" y="863049"/>
            <a:ext cx="8541831" cy="42208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0" b="1" dirty="0">
                <a:solidFill>
                  <a:srgbClr val="7162FF"/>
                </a:solidFill>
                <a:latin typeface="Actay Wide Bd" pitchFamily="2" charset="0"/>
                <a:cs typeface="Arial" panose="020B0604020202020204" pitchFamily="34" charset="0"/>
                <a:sym typeface="Montserrat-SemiBold"/>
              </a:rPr>
              <a:t>2</a:t>
            </a:r>
            <a:br>
              <a:rPr lang="ru-RU" sz="20000" b="1" dirty="0">
                <a:solidFill>
                  <a:srgbClr val="7162FF"/>
                </a:solidFill>
                <a:latin typeface="Actay Wide Bd" pitchFamily="2" charset="0"/>
                <a:cs typeface="Arial" panose="020B0604020202020204" pitchFamily="34" charset="0"/>
                <a:sym typeface="Montserrat-SemiBold"/>
              </a:rPr>
            </a:br>
            <a:r>
              <a:rPr lang="ru-RU" sz="9600" b="1" dirty="0">
                <a:solidFill>
                  <a:schemeClr val="bg1"/>
                </a:solidFill>
                <a:latin typeface="Actay Wide Bd" pitchFamily="2" charset="0"/>
                <a:cs typeface="Arial" panose="020B0604020202020204" pitchFamily="34" charset="0"/>
                <a:sym typeface="Montserrat-SemiBold"/>
              </a:rPr>
              <a:t>ТЕМА</a:t>
            </a:r>
            <a:endParaRPr lang="ru-RU" sz="20000" b="1" dirty="0">
              <a:ln w="15875">
                <a:noFill/>
              </a:ln>
              <a:solidFill>
                <a:srgbClr val="7162FF"/>
              </a:solidFill>
              <a:latin typeface="Actay Wide Bd" pitchFamily="2" charset="0"/>
              <a:cs typeface="Arial" panose="020B0604020202020204" pitchFamily="34" charset="0"/>
              <a:sym typeface="Montserrat-SemiBold"/>
            </a:endParaRPr>
          </a:p>
        </p:txBody>
      </p:sp>
      <p:sp>
        <p:nvSpPr>
          <p:cNvPr id="7" name="Freeform 9"/>
          <p:cNvSpPr/>
          <p:nvPr/>
        </p:nvSpPr>
        <p:spPr>
          <a:xfrm>
            <a:off x="-2121" y="4940303"/>
            <a:ext cx="12192000" cy="1908000"/>
          </a:xfrm>
          <a:custGeom>
            <a:avLst/>
            <a:gdLst/>
            <a:ahLst/>
            <a:cxnLst/>
            <a:rect l="l" t="t" r="r" b="b"/>
            <a:pathLst>
              <a:path w="25722547" h="7105854">
                <a:moveTo>
                  <a:pt x="0" y="0"/>
                </a:moveTo>
                <a:lnTo>
                  <a:pt x="25722547" y="0"/>
                </a:lnTo>
                <a:lnTo>
                  <a:pt x="25722547" y="7105854"/>
                </a:lnTo>
                <a:lnTo>
                  <a:pt x="0" y="710585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62000"/>
            </a:blip>
            <a:srcRect/>
            <a:stretch>
              <a:fillRect t="-7" b="-5553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809F5F4-2826-A1F3-B8F8-4B12F875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17"/>
          <a:stretch/>
        </p:blipFill>
        <p:spPr>
          <a:xfrm>
            <a:off x="5875816" y="216865"/>
            <a:ext cx="5815365" cy="620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8296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145775" y="-191567"/>
            <a:ext cx="12233391" cy="6316793"/>
            <a:chOff x="-27903" y="1153886"/>
            <a:chExt cx="8530347" cy="5551714"/>
          </a:xfrm>
        </p:grpSpPr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1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2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537056" y="3113845"/>
            <a:ext cx="6076686" cy="18257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ru-RU" sz="3200" dirty="0">
                <a:solidFill>
                  <a:schemeClr val="bg1"/>
                </a:solidFill>
                <a:latin typeface="Actay Light" pitchFamily="50" charset="-52"/>
              </a:rPr>
              <a:t>«Архитектура — это искусство и наука  создавать комфортную среду для каждого из нас»</a:t>
            </a:r>
            <a:endParaRPr lang="ru-RU" sz="3000" dirty="0">
              <a:solidFill>
                <a:schemeClr val="bg1"/>
              </a:solidFill>
              <a:latin typeface="Actay Light" pitchFamily="50" charset="-5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563803" y="1827551"/>
            <a:ext cx="11064394" cy="584775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Actay Wide Bd" pitchFamily="50" charset="-52"/>
              </a:rPr>
              <a:t>ПРОЕКТЫ</a:t>
            </a:r>
            <a:r>
              <a:rPr lang="ru-RU" sz="32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 ОТ ГОРОДА ДО МЕСТА  ДЛЯ КОШКИ</a:t>
            </a:r>
            <a:endParaRPr lang="ru-RU" sz="3200" b="1" dirty="0">
              <a:solidFill>
                <a:srgbClr val="8077FE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293416" y="223300"/>
            <a:ext cx="4817203" cy="1323439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8000" b="1" dirty="0">
                <a:solidFill>
                  <a:srgbClr val="7162FF"/>
                </a:solidFill>
                <a:latin typeface="Actay Wide Bd" pitchFamily="2" charset="0"/>
                <a:cs typeface="Arial" panose="020B0604020202020204" pitchFamily="34" charset="0"/>
              </a:rPr>
              <a:t>ТЕМА 2. </a:t>
            </a:r>
            <a:endParaRPr lang="ru-RU" sz="8000" b="1" dirty="0">
              <a:solidFill>
                <a:schemeClr val="bg1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4960832" y="187693"/>
            <a:ext cx="7753086" cy="1323439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Actay Wide Bd" pitchFamily="50" charset="-52"/>
              </a:rPr>
              <a:t>РОЛЬ АРХИТЕКТУРЫ В ЖИЗНИ ЧЕЛОВЕКА</a:t>
            </a:r>
            <a:endParaRPr lang="ru-RU" sz="4000" b="1" dirty="0">
              <a:solidFill>
                <a:srgbClr val="8077FE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719" y="2750697"/>
            <a:ext cx="3113705" cy="3523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749" y="5226182"/>
            <a:ext cx="1490475" cy="104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21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107505" y="103708"/>
            <a:ext cx="12233391" cy="6316793"/>
            <a:chOff x="-27903" y="1153886"/>
            <a:chExt cx="8530347" cy="5551714"/>
          </a:xfrm>
        </p:grpSpPr>
        <p:sp>
          <p:nvSpPr>
            <p:cNvPr id="8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9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325252" y="480161"/>
            <a:ext cx="4738024" cy="830997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ctay Wide Bd" pitchFamily="50" charset="-52"/>
              </a:rPr>
              <a:t>ГРАДОСТРОИТЕЛЬСТВО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Город – квартал - двор</a:t>
            </a:r>
            <a:endParaRPr lang="ru-RU" sz="2400" b="1" dirty="0">
              <a:solidFill>
                <a:srgbClr val="8077FE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486443" y="4446201"/>
            <a:ext cx="3003634" cy="1015663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МАЛЫЕ АРХИТЕКТУРНЫЕ ФОРМЫ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3421785" y="5371145"/>
            <a:ext cx="5174812" cy="830997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400" dirty="0">
                <a:solidFill>
                  <a:srgbClr val="857BFF"/>
                </a:solidFill>
                <a:latin typeface="Actay Wide Bd" pitchFamily="50" charset="-52"/>
              </a:rPr>
              <a:t>АРХИТЕКТУРА</a:t>
            </a:r>
            <a:r>
              <a:rPr lang="ru-RU" sz="2400" dirty="0">
                <a:solidFill>
                  <a:schemeClr val="bg1"/>
                </a:solidFill>
                <a:latin typeface="Actay Wide Bd" pitchFamily="50" charset="-52"/>
              </a:rPr>
              <a:t>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Actay Wide Bd" pitchFamily="50" charset="-52"/>
              </a:rPr>
              <a:t>зданий и сооружений </a:t>
            </a:r>
            <a:endParaRPr lang="ru-RU" sz="2400" b="1" dirty="0">
              <a:solidFill>
                <a:srgbClr val="8077FE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8108768" y="4640045"/>
            <a:ext cx="4130976" cy="70788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ЛАНДШАФТНОЕ БЛАГОУСТРОЙСТВО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7089483" y="472245"/>
            <a:ext cx="5174812" cy="830997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ctay Wide Bd" pitchFamily="50" charset="-52"/>
              </a:rPr>
              <a:t>ДИЗАЙН интерьера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Actay Wide Bd" pitchFamily="50" charset="-52"/>
              </a:rPr>
              <a:t>и мебели</a:t>
            </a:r>
            <a:endParaRPr lang="ru-RU" sz="2400" b="1" dirty="0">
              <a:solidFill>
                <a:srgbClr val="8077FE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46" y="2454129"/>
            <a:ext cx="3854691" cy="269326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97" y="1789645"/>
            <a:ext cx="3467349" cy="237992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4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111" y="1651430"/>
            <a:ext cx="2153798" cy="247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7917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145775" y="-191567"/>
            <a:ext cx="12233391" cy="6316793"/>
            <a:chOff x="-27903" y="1153886"/>
            <a:chExt cx="8530347" cy="5551714"/>
          </a:xfrm>
        </p:grpSpPr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1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2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293416" y="223300"/>
            <a:ext cx="11693992" cy="163121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6000" dirty="0">
                <a:solidFill>
                  <a:srgbClr val="857BFF"/>
                </a:solidFill>
                <a:latin typeface="Actay Wide Bd" pitchFamily="50" charset="-52"/>
              </a:rPr>
              <a:t>ГРАДОСТРОИТЕЛЬСТВО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Город — квартал — двор</a:t>
            </a:r>
            <a:endParaRPr lang="ru-RU" sz="4000" b="1" dirty="0">
              <a:solidFill>
                <a:srgbClr val="8077FE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582670" y="5999123"/>
            <a:ext cx="11026659" cy="461665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400" b="1" dirty="0">
                <a:solidFill>
                  <a:srgbClr val="C2BDFF"/>
                </a:solidFill>
                <a:latin typeface="Actay Wide Bd" pitchFamily="50" charset="-52"/>
              </a:rPr>
              <a:t>«ГОРОД ЖИВЁТ СЧАСТЬЕМ СВОИХ ЛЮДЕЙ»</a:t>
            </a:r>
            <a:endParaRPr lang="ru-RU" sz="2400" dirty="0">
              <a:solidFill>
                <a:srgbClr val="C2BDFF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210" y="2511787"/>
            <a:ext cx="4222445" cy="24986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580" y="2698508"/>
            <a:ext cx="2737110" cy="18257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8" y="2077816"/>
            <a:ext cx="3605734" cy="332392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102290" y="3731142"/>
            <a:ext cx="1296000" cy="756000"/>
          </a:xfrm>
          <a:prstGeom prst="rect">
            <a:avLst/>
          </a:prstGeom>
          <a:noFill/>
          <a:ln w="47625" cap="flat">
            <a:solidFill>
              <a:srgbClr val="7162FF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695469" y="2698982"/>
            <a:ext cx="1296000" cy="756000"/>
          </a:xfrm>
          <a:prstGeom prst="rect">
            <a:avLst/>
          </a:prstGeom>
          <a:noFill/>
          <a:ln w="47625" cap="flat">
            <a:solidFill>
              <a:srgbClr val="7162FF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26" name="Скругленная соединительная линия 25"/>
          <p:cNvCxnSpPr/>
          <p:nvPr/>
        </p:nvCxnSpPr>
        <p:spPr>
          <a:xfrm flipV="1">
            <a:off x="6991469" y="2966831"/>
            <a:ext cx="1989110" cy="2"/>
          </a:xfrm>
          <a:prstGeom prst="curvedConnector3">
            <a:avLst>
              <a:gd name="adj1" fmla="val 46648"/>
            </a:avLst>
          </a:prstGeom>
          <a:noFill/>
          <a:ln w="44450" cap="rnd" cmpd="thickThin">
            <a:solidFill>
              <a:srgbClr val="C2BDFF"/>
            </a:solidFill>
            <a:prstDash val="sysDash"/>
            <a:round/>
            <a:tailEnd type="stealth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Скругленная соединительная линия 29"/>
          <p:cNvCxnSpPr/>
          <p:nvPr/>
        </p:nvCxnSpPr>
        <p:spPr>
          <a:xfrm>
            <a:off x="2466428" y="3994428"/>
            <a:ext cx="2450418" cy="12700"/>
          </a:xfrm>
          <a:prstGeom prst="curvedConnector3">
            <a:avLst>
              <a:gd name="adj1" fmla="val 50000"/>
            </a:avLst>
          </a:prstGeom>
          <a:noFill/>
          <a:ln w="44450" cap="rnd" cmpd="thickThin">
            <a:solidFill>
              <a:srgbClr val="C2BDFF"/>
            </a:solidFill>
            <a:prstDash val="sysDash"/>
            <a:round/>
            <a:tailEnd type="stealth"/>
          </a:ln>
          <a:effectLst>
            <a:outerShdw blurRad="38100" dist="20000" dir="5400000" sx="90000" sy="9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6424389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942D02A-CAE5-A653-3E5F-56A613CD6F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152E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1" name="Freeform 2"/>
          <p:cNvSpPr/>
          <p:nvPr/>
        </p:nvSpPr>
        <p:spPr>
          <a:xfrm rot="8232417">
            <a:off x="-4559855" y="-1891489"/>
            <a:ext cx="14849581" cy="14069978"/>
          </a:xfrm>
          <a:custGeom>
            <a:avLst/>
            <a:gdLst/>
            <a:ahLst/>
            <a:cxnLst/>
            <a:rect l="l" t="t" r="r" b="b"/>
            <a:pathLst>
              <a:path w="14849581" h="14069978">
                <a:moveTo>
                  <a:pt x="0" y="0"/>
                </a:moveTo>
                <a:lnTo>
                  <a:pt x="14849580" y="0"/>
                </a:lnTo>
                <a:lnTo>
                  <a:pt x="14849580" y="14069978"/>
                </a:lnTo>
                <a:lnTo>
                  <a:pt x="0" y="1406997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FB8B297-E036-D0B7-4E6C-A32D4DFEF837}"/>
              </a:ext>
            </a:extLst>
          </p:cNvPr>
          <p:cNvSpPr txBox="1"/>
          <p:nvPr/>
        </p:nvSpPr>
        <p:spPr>
          <a:xfrm>
            <a:off x="247209" y="530744"/>
            <a:ext cx="11993303" cy="1015663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  <a:latin typeface="Actay Wide Bd" pitchFamily="2" charset="0"/>
                <a:cs typeface="Arial" panose="020B0604020202020204" pitchFamily="34" charset="0"/>
              </a:rPr>
              <a:t>ОРИЕНТИРОВАНИЕ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55377" y="2139485"/>
            <a:ext cx="4778789" cy="112840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">
                <a:srgbClr val="7030A0">
                  <a:alpha val="0"/>
                </a:srgbClr>
              </a:gs>
              <a:gs pos="56000">
                <a:schemeClr val="accent4">
                  <a:alpha val="78000"/>
                  <a:lumMod val="75000"/>
                  <a:lumOff val="25000"/>
                </a:schemeClr>
              </a:gs>
              <a:gs pos="92000">
                <a:srgbClr val="002060">
                  <a:alpha val="3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7DFF015-4F7E-725A-837A-4C3B94B84670}"/>
              </a:ext>
            </a:extLst>
          </p:cNvPr>
          <p:cNvSpPr txBox="1"/>
          <p:nvPr/>
        </p:nvSpPr>
        <p:spPr>
          <a:xfrm>
            <a:off x="1832330" y="2499832"/>
            <a:ext cx="3824884" cy="4985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685800">
              <a:lnSpc>
                <a:spcPct val="110000"/>
              </a:lnSpc>
              <a:defRPr/>
            </a:pPr>
            <a:r>
              <a:rPr lang="ru-RU" sz="24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СРЕДНЯЯ ШКОЛА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67430" y="3446462"/>
            <a:ext cx="6417030" cy="112840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000">
                <a:srgbClr val="7030A0">
                  <a:alpha val="0"/>
                </a:srgbClr>
              </a:gs>
              <a:gs pos="44000">
                <a:schemeClr val="accent4">
                  <a:lumMod val="83000"/>
                  <a:lumOff val="17000"/>
                  <a:alpha val="77000"/>
                </a:schemeClr>
              </a:gs>
              <a:gs pos="95000">
                <a:srgbClr val="002060">
                  <a:alpha val="3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D32FDE7-2FEA-0FC9-AC98-65CBC2C76425}"/>
              </a:ext>
            </a:extLst>
          </p:cNvPr>
          <p:cNvSpPr txBox="1"/>
          <p:nvPr/>
        </p:nvSpPr>
        <p:spPr>
          <a:xfrm>
            <a:off x="567430" y="3803597"/>
            <a:ext cx="6573040" cy="478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685800">
              <a:lnSpc>
                <a:spcPct val="110000"/>
              </a:lnSpc>
              <a:defRPr/>
            </a:pPr>
            <a:r>
              <a:rPr lang="ru-RU" sz="24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ПРОДОЛЖИТЕЛЬНОСТЬ — 45 МИН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465072" y="4753439"/>
            <a:ext cx="4778789" cy="112840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000">
                <a:srgbClr val="7030A0">
                  <a:alpha val="0"/>
                </a:srgbClr>
              </a:gs>
              <a:gs pos="60000">
                <a:schemeClr val="accent4">
                  <a:lumMod val="90000"/>
                  <a:lumOff val="10000"/>
                  <a:alpha val="77000"/>
                </a:schemeClr>
              </a:gs>
              <a:gs pos="95000">
                <a:srgbClr val="002060">
                  <a:alpha val="3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8B9A1CE-E51C-64AD-A1E8-5FD1E91053E5}"/>
              </a:ext>
            </a:extLst>
          </p:cNvPr>
          <p:cNvSpPr txBox="1"/>
          <p:nvPr/>
        </p:nvSpPr>
        <p:spPr>
          <a:xfrm>
            <a:off x="1465072" y="5068344"/>
            <a:ext cx="4558312" cy="4985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685800">
              <a:lnSpc>
                <a:spcPct val="110000"/>
              </a:lnSpc>
              <a:defRPr/>
            </a:pPr>
            <a:r>
              <a:rPr lang="ru-RU" sz="24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9-11 КЛАССЫ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A837DF8-47CC-1A08-406A-CE649F149B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941" y="2301455"/>
            <a:ext cx="3265487" cy="326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0313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9427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145775" y="-191567"/>
            <a:ext cx="12233391" cy="6316793"/>
            <a:chOff x="-27903" y="1153886"/>
            <a:chExt cx="8530347" cy="5551714"/>
          </a:xfrm>
        </p:grpSpPr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1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2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249004" y="239057"/>
            <a:ext cx="11693992" cy="1323439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6000" dirty="0">
                <a:solidFill>
                  <a:srgbClr val="857BFF"/>
                </a:solidFill>
                <a:latin typeface="Actay Wide Bd" pitchFamily="50" charset="-52"/>
              </a:rPr>
              <a:t>АРХИТЕКТУРА</a:t>
            </a:r>
            <a:r>
              <a:rPr lang="ru-RU" sz="6000" dirty="0">
                <a:solidFill>
                  <a:schemeClr val="bg1"/>
                </a:solidFill>
                <a:latin typeface="Actay Wide Bd" pitchFamily="50" charset="-52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4000" dirty="0">
                <a:solidFill>
                  <a:schemeClr val="bg1"/>
                </a:solidFill>
                <a:latin typeface="Actay Wide Bd" pitchFamily="50" charset="-52"/>
              </a:rPr>
              <a:t>зданий и сооружений</a:t>
            </a:r>
            <a:endParaRPr lang="ru-RU" sz="4000" b="1" dirty="0">
              <a:solidFill>
                <a:srgbClr val="8077FE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262" y="4220526"/>
            <a:ext cx="1971363" cy="20238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2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496" y="3916324"/>
            <a:ext cx="3407747" cy="22296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860" y="2046083"/>
            <a:ext cx="3628798" cy="22103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41" y="1862304"/>
            <a:ext cx="3833550" cy="2209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631"/>
                    </a14:imgEffect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274" y="1391774"/>
            <a:ext cx="3017436" cy="2347490"/>
          </a:xfrm>
          <a:prstGeom prst="rect">
            <a:avLst/>
          </a:prstGeom>
          <a:scene3d>
            <a:camera prst="orthographicFront">
              <a:rot lat="0" lon="10799978" rev="0"/>
            </a:camera>
            <a:lightRig rig="threePt" dir="t"/>
          </a:scene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33" y="4288916"/>
            <a:ext cx="3690687" cy="24302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 rot="19785703">
            <a:off x="6078368" y="3604073"/>
            <a:ext cx="3003634" cy="70788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промышленная архитектура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 rot="19785703">
            <a:off x="9162268" y="5750591"/>
            <a:ext cx="3003634" cy="70788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социальные </a:t>
            </a:r>
          </a:p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  <a:cs typeface="Arial" panose="020B0604020202020204" pitchFamily="34" charset="0"/>
              </a:rPr>
              <a:t>объекты</a:t>
            </a:r>
            <a:endParaRPr lang="ru-RU" sz="2000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 rot="19788611">
            <a:off x="9436767" y="3015431"/>
            <a:ext cx="3003634" cy="40011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торговые центры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 rot="19785703">
            <a:off x="2110386" y="5872417"/>
            <a:ext cx="3003634" cy="40011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аэропорты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 rot="19785703">
            <a:off x="5429879" y="5843093"/>
            <a:ext cx="3003634" cy="70788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религиозные объекты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 rot="20341690">
            <a:off x="1991947" y="3619338"/>
            <a:ext cx="3003634" cy="40011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жилые дома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9108130" y="6385142"/>
            <a:ext cx="3003634" cy="40011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r"/>
            <a:r>
              <a:rPr lang="ru-RU" sz="2000" dirty="0">
                <a:solidFill>
                  <a:schemeClr val="bg1"/>
                </a:solidFill>
                <a:latin typeface="Montserrat Medium" pitchFamily="2" charset="-52"/>
              </a:rPr>
              <a:t>и т.д.</a:t>
            </a:r>
            <a:endParaRPr lang="ru-RU" sz="2000" dirty="0">
              <a:solidFill>
                <a:schemeClr val="bg1"/>
              </a:solidFill>
              <a:latin typeface="Montserrat Medium" pitchFamily="2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69668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145775" y="-191567"/>
            <a:ext cx="12233391" cy="6316793"/>
            <a:chOff x="-27903" y="1153886"/>
            <a:chExt cx="8530347" cy="5551714"/>
          </a:xfrm>
        </p:grpSpPr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1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2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293416" y="223300"/>
            <a:ext cx="11693992" cy="1015663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6000" dirty="0">
                <a:solidFill>
                  <a:srgbClr val="857BFF"/>
                </a:solidFill>
                <a:latin typeface="Actay Wide Bd" pitchFamily="50" charset="-52"/>
              </a:rPr>
              <a:t>ДИЗАЙН </a:t>
            </a:r>
            <a:r>
              <a:rPr lang="ru-RU" sz="4000" dirty="0">
                <a:solidFill>
                  <a:schemeClr val="bg1"/>
                </a:solidFill>
                <a:latin typeface="Actay Wide Bd" pitchFamily="50" charset="-52"/>
              </a:rPr>
              <a:t>интерьера и мебели</a:t>
            </a:r>
            <a:endParaRPr lang="ru-RU" sz="4000" b="1" dirty="0">
              <a:solidFill>
                <a:srgbClr val="8077FE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s://i.pinimg.com/564x/54/91/96/5491962d92c4b901e3927f16316e439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97" y="1854517"/>
            <a:ext cx="2219951" cy="332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.pinimg.com/564x/54/08/4a/54084a0dca872cad17a8a979b2d242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123" y="3001665"/>
            <a:ext cx="2162001" cy="385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i.pinimg.com/564x/4a/e4/07/4ae407331ddef45f39b649a392c3744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3"/>
          <a:stretch/>
        </p:blipFill>
        <p:spPr bwMode="auto">
          <a:xfrm>
            <a:off x="4897637" y="1907404"/>
            <a:ext cx="2229673" cy="331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i.pinimg.com/564x/3d/6c/3f/3d6c3f1a326bb94bb963c8efcce4174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7"/>
          <a:stretch/>
        </p:blipFill>
        <p:spPr bwMode="auto">
          <a:xfrm>
            <a:off x="7290247" y="3001665"/>
            <a:ext cx="2354629" cy="385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i.pinimg.com/564x/c7/88/ef/c788ef318fb280c3e3caae5aae1ecc2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" t="4118"/>
          <a:stretch/>
        </p:blipFill>
        <p:spPr bwMode="auto">
          <a:xfrm flipH="1">
            <a:off x="9807810" y="1891430"/>
            <a:ext cx="2217176" cy="319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i.pinimg.com/564x/00/f6/fd/00f6fdebe52ccd35fb7be1927266dbc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49921" y="4985504"/>
            <a:ext cx="1525107" cy="222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Пин содержит это изображение: 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508" y="4826330"/>
            <a:ext cx="1989331" cy="198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s://i.pinimg.com/564x/25/96/03/2596036d99101842afa58148aaf7b2a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9948" y="5074546"/>
            <a:ext cx="1525108" cy="205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274" y="1284062"/>
            <a:ext cx="1743119" cy="1924009"/>
          </a:xfrm>
          <a:prstGeom prst="rect">
            <a:avLst/>
          </a:prstGeom>
        </p:spPr>
      </p:pic>
      <p:pic>
        <p:nvPicPr>
          <p:cNvPr id="5140" name="Picture 20" descr="https://i.pinimg.com/564x/22/39/46/223946e4c0d40ad4524244578d2622c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73872" y="1499543"/>
            <a:ext cx="1276578" cy="170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https://i.pinimg.com/564x/fc/60/e0/fc60e036ee7e0c51cee289be7eb0224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19924" y="1728947"/>
            <a:ext cx="973713" cy="146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262" y="1421280"/>
            <a:ext cx="1346251" cy="15257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18" y="1277702"/>
            <a:ext cx="1479354" cy="240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2706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145775" y="-191567"/>
            <a:ext cx="12233391" cy="6316793"/>
            <a:chOff x="-27903" y="1153886"/>
            <a:chExt cx="8530347" cy="5551714"/>
          </a:xfrm>
        </p:grpSpPr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1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2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293416" y="246901"/>
            <a:ext cx="11693992" cy="2326791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6000" dirty="0">
                <a:solidFill>
                  <a:srgbClr val="7162FF"/>
                </a:solidFill>
                <a:latin typeface="Actay Wide Bd" pitchFamily="50" charset="-52"/>
              </a:rPr>
              <a:t>ЛАНДШАФТНОЕ БЛАГОУСТРОЙСТВО</a:t>
            </a:r>
          </a:p>
          <a:p>
            <a:pPr algn="ctr">
              <a:lnSpc>
                <a:spcPct val="80000"/>
              </a:lnSpc>
            </a:pPr>
            <a:r>
              <a:rPr lang="ru-RU" sz="6000" dirty="0">
                <a:solidFill>
                  <a:srgbClr val="C2BDFF"/>
                </a:solidFill>
                <a:latin typeface="Actay Wide Bd" pitchFamily="50" charset="-52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Actay Wide Bd" pitchFamily="50" charset="-52"/>
              </a:rPr>
              <a:t>и</a:t>
            </a:r>
            <a:r>
              <a:rPr lang="ru-RU" sz="6000" dirty="0">
                <a:solidFill>
                  <a:srgbClr val="C2BDFF"/>
                </a:solidFill>
                <a:latin typeface="Actay Wide Bd" pitchFamily="50" charset="-52"/>
              </a:rPr>
              <a:t> </a:t>
            </a:r>
            <a:r>
              <a:rPr lang="ru-RU" sz="40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малые архитектурные формы</a:t>
            </a:r>
            <a:endParaRPr lang="ru-RU" sz="4000" b="1" dirty="0">
              <a:solidFill>
                <a:schemeClr val="bg1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s://i.pinimg.com/564x/ee/ac/09/eeac09b352217119276a07b8052560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4"/>
          <a:stretch/>
        </p:blipFill>
        <p:spPr bwMode="auto">
          <a:xfrm>
            <a:off x="193208" y="2893512"/>
            <a:ext cx="2888851" cy="335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.pinimg.com/564x/fd/fa/dd/fdfadd8cefc02fab86d528526f8747c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60" y="3603470"/>
            <a:ext cx="2169686" cy="325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2871686" y="3145527"/>
            <a:ext cx="3003634" cy="40011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двор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31185" y="6348526"/>
            <a:ext cx="3226290" cy="40011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общественная зона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pic>
        <p:nvPicPr>
          <p:cNvPr id="7174" name="Picture 6" descr="https://i.pinimg.com/564x/8f/a5/d0/8fa5d091848a3baf5ad3a4a5a95a5f6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0"/>
          <a:stretch/>
        </p:blipFill>
        <p:spPr bwMode="auto">
          <a:xfrm>
            <a:off x="9697362" y="3603470"/>
            <a:ext cx="2290046" cy="325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i.pinimg.com/736x/d8/73/e5/d873e58bf8bd44faa3632e1bb3491bf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075" y="2893512"/>
            <a:ext cx="2197388" cy="335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7280478" y="6348526"/>
            <a:ext cx="2237985" cy="40011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МАФ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9376260" y="3120542"/>
            <a:ext cx="3003634" cy="40011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набережная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pic>
        <p:nvPicPr>
          <p:cNvPr id="7178" name="Picture 10" descr="https://i.pinimg.com/736x/13/81/c2/1381c2d307042138ad1b415a4cd2ef6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3"/>
          <a:stretch/>
        </p:blipFill>
        <p:spPr bwMode="auto">
          <a:xfrm>
            <a:off x="5468551" y="4329666"/>
            <a:ext cx="1829319" cy="212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4893987" y="6442055"/>
            <a:ext cx="3003634" cy="40011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водные 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pic>
        <p:nvPicPr>
          <p:cNvPr id="7180" name="Picture 12" descr="https://i.pinimg.com/564x/f5/9d/aa/f59daa0eaed0887a041127352461305f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7"/>
          <a:stretch/>
        </p:blipFill>
        <p:spPr bwMode="auto">
          <a:xfrm>
            <a:off x="5476549" y="2467256"/>
            <a:ext cx="1626952" cy="149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4893987" y="3913721"/>
            <a:ext cx="3003634" cy="40011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игровые 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50569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145775" y="-191567"/>
            <a:ext cx="12233391" cy="6316793"/>
            <a:chOff x="-27903" y="1153886"/>
            <a:chExt cx="8530347" cy="5551714"/>
          </a:xfrm>
        </p:grpSpPr>
        <p:sp>
          <p:nvSpPr>
            <p:cNvPr id="8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9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7" name="Google Shape;319;p3">
            <a:extLst>
              <a:ext uri="{FF2B5EF4-FFF2-40B4-BE49-F238E27FC236}">
                <a16:creationId xmlns="" xmlns:a16="http://schemas.microsoft.com/office/drawing/2014/main" id="{A41A77FB-8D8B-9D4A-55C0-73F86414964D}"/>
              </a:ext>
            </a:extLst>
          </p:cNvPr>
          <p:cNvSpPr txBox="1"/>
          <p:nvPr/>
        </p:nvSpPr>
        <p:spPr>
          <a:xfrm>
            <a:off x="1281241" y="1100894"/>
            <a:ext cx="9379360" cy="4522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4999" tIns="44999" rIns="44999" bIns="44999">
            <a:spAutoFit/>
          </a:bodyPr>
          <a:lstStyle>
            <a:lvl1pPr>
              <a:lnSpc>
                <a:spcPct val="110000"/>
              </a:lnSpc>
              <a:defRPr sz="3000" b="1">
                <a:solidFill>
                  <a:srgbClr val="20242E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sz="8000" dirty="0">
                <a:solidFill>
                  <a:schemeClr val="bg1"/>
                </a:solidFill>
                <a:latin typeface="Actay Wide Bd" pitchFamily="2" charset="0"/>
              </a:rPr>
              <a:t>Что такое</a:t>
            </a:r>
          </a:p>
          <a:p>
            <a:pPr algn="ctr">
              <a:lnSpc>
                <a:spcPct val="120000"/>
              </a:lnSpc>
            </a:pPr>
            <a:r>
              <a:rPr lang="ru-RU" sz="8000" dirty="0">
                <a:solidFill>
                  <a:schemeClr val="bg1"/>
                </a:solidFill>
                <a:latin typeface="Actay Wide Bd" pitchFamily="2" charset="0"/>
              </a:rPr>
              <a:t> </a:t>
            </a:r>
            <a:r>
              <a:rPr lang="ru-RU" sz="8000" dirty="0">
                <a:solidFill>
                  <a:srgbClr val="CC99FF"/>
                </a:solidFill>
                <a:latin typeface="Actay Wide Bd" pitchFamily="2" charset="0"/>
              </a:rPr>
              <a:t>ПРОЕКТ</a:t>
            </a:r>
            <a:endParaRPr lang="ru-RU" sz="8000" dirty="0">
              <a:solidFill>
                <a:schemeClr val="bg1"/>
              </a:solidFill>
              <a:latin typeface="Actay Wide Bd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sz="8000" dirty="0">
                <a:solidFill>
                  <a:schemeClr val="bg1"/>
                </a:solidFill>
                <a:latin typeface="Actay Wide Bd" pitchFamily="2" charset="0"/>
              </a:rPr>
              <a:t>и какой он ?</a:t>
            </a:r>
          </a:p>
        </p:txBody>
      </p:sp>
    </p:spTree>
    <p:extLst>
      <p:ext uri="{BB962C8B-B14F-4D97-AF65-F5344CB8AC3E}">
        <p14:creationId xmlns:p14="http://schemas.microsoft.com/office/powerpoint/2010/main" val="198971131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23716" y="-114300"/>
            <a:ext cx="12233391" cy="6316793"/>
            <a:chOff x="-27903" y="1153886"/>
            <a:chExt cx="8530347" cy="5551714"/>
          </a:xfrm>
        </p:grpSpPr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1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2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0" y="223300"/>
            <a:ext cx="12187433" cy="1015663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4000" dirty="0">
                <a:solidFill>
                  <a:srgbClr val="857BFF"/>
                </a:solidFill>
                <a:latin typeface="Actay Wide Bd" pitchFamily="50" charset="-52"/>
              </a:rPr>
              <a:t>основные</a:t>
            </a:r>
            <a:r>
              <a:rPr lang="ru-RU" sz="6000" dirty="0">
                <a:solidFill>
                  <a:srgbClr val="857BFF"/>
                </a:solidFill>
                <a:latin typeface="Actay Wide Bd" pitchFamily="50" charset="-52"/>
              </a:rPr>
              <a:t> ЭТАПЫ </a:t>
            </a:r>
            <a:r>
              <a:rPr lang="ru-RU" sz="4000" dirty="0">
                <a:solidFill>
                  <a:schemeClr val="bg1"/>
                </a:solidFill>
                <a:latin typeface="Actay Wide Bd" pitchFamily="50" charset="-52"/>
              </a:rPr>
              <a:t>проектирования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354667" y="1106985"/>
            <a:ext cx="3003634" cy="892552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3200" dirty="0">
                <a:solidFill>
                  <a:srgbClr val="CC99FF"/>
                </a:solidFill>
                <a:latin typeface="Actay Wide Bd" pitchFamily="50" charset="-52"/>
              </a:rPr>
              <a:t>1</a:t>
            </a:r>
          </a:p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КОНЦЕПЦИЯ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4550348" y="1106985"/>
            <a:ext cx="3003634" cy="892552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3200" dirty="0">
                <a:solidFill>
                  <a:srgbClr val="CC99FF"/>
                </a:solidFill>
                <a:latin typeface="Actay Wide Bd" pitchFamily="50" charset="-52"/>
              </a:rPr>
              <a:t>2</a:t>
            </a:r>
          </a:p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ПРОЕКТ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8657868" y="1106985"/>
            <a:ext cx="3003634" cy="1200329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3200" dirty="0">
                <a:solidFill>
                  <a:srgbClr val="CC99FF"/>
                </a:solidFill>
                <a:latin typeface="Actay Wide Bd" pitchFamily="50" charset="-52"/>
              </a:rPr>
              <a:t>3</a:t>
            </a:r>
          </a:p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РАБОЧАЯ ДОКУМЕНТАЦИЯ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392932" y="4336322"/>
            <a:ext cx="3003634" cy="40011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ctay Wide Bd" pitchFamily="50" charset="-52"/>
              </a:rPr>
              <a:t>+ макет</a:t>
            </a:r>
            <a:endParaRPr lang="ru-RU" sz="2000" b="1" dirty="0">
              <a:solidFill>
                <a:schemeClr val="bg1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61" y="1999537"/>
            <a:ext cx="2849678" cy="23410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9" y="4751270"/>
            <a:ext cx="2811629" cy="21087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4215390" y="5503506"/>
            <a:ext cx="3587595" cy="1323439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ctay Wide Bd" pitchFamily="50" charset="-52"/>
              </a:rPr>
              <a:t>проект проходит экспертизу для </a:t>
            </a:r>
          </a:p>
          <a:p>
            <a:pPr algn="ctr"/>
            <a:r>
              <a:rPr lang="ru-RU" sz="2000" b="1" dirty="0">
                <a:solidFill>
                  <a:srgbClr val="CC99FF"/>
                </a:solidFill>
                <a:latin typeface="Actay Wide Bd" pitchFamily="50" charset="-52"/>
                <a:cs typeface="Arial" panose="020B0604020202020204" pitchFamily="34" charset="0"/>
              </a:rPr>
              <a:t>ПОЛОЖИТЕЛЬНОГО ЗАКЛЮЧЕНИЯ </a:t>
            </a:r>
            <a:endParaRPr lang="ru-RU" sz="2000" b="1" dirty="0">
              <a:solidFill>
                <a:srgbClr val="CC99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5888420" y="5048433"/>
            <a:ext cx="256943" cy="433050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rgbClr val="C2BDFF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3795057" y="4340547"/>
            <a:ext cx="4532984" cy="70788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ctay Wide Bd" pitchFamily="50" charset="-52"/>
              </a:rPr>
              <a:t>Команда проектировщиков </a:t>
            </a:r>
            <a:r>
              <a:rPr lang="ru-RU" sz="2000" dirty="0">
                <a:solidFill>
                  <a:srgbClr val="CC99FF"/>
                </a:solidFill>
                <a:latin typeface="Actay Wide Bd" pitchFamily="50" charset="-52"/>
              </a:rPr>
              <a:t>по 87 ПП</a:t>
            </a:r>
            <a:endParaRPr lang="ru-RU" sz="2000" b="1" dirty="0">
              <a:solidFill>
                <a:srgbClr val="CC99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3838" y="2521381"/>
            <a:ext cx="2578868" cy="18191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6498" y="1999537"/>
            <a:ext cx="2787912" cy="19701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5478" y="2421614"/>
            <a:ext cx="1475332" cy="163842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6849" y="2587907"/>
            <a:ext cx="1475332" cy="163842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71662">
            <a:off x="10017056" y="2862812"/>
            <a:ext cx="1475332" cy="163842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8757199" y="5531521"/>
            <a:ext cx="3084694" cy="70788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ctay Wide Bd" pitchFamily="50" charset="-52"/>
              </a:rPr>
              <a:t>для строительства </a:t>
            </a:r>
            <a:r>
              <a:rPr lang="ru-RU" sz="2000" dirty="0">
                <a:solidFill>
                  <a:srgbClr val="CC99FF"/>
                </a:solidFill>
                <a:latin typeface="Actay Wide Bd" pitchFamily="50" charset="-52"/>
              </a:rPr>
              <a:t>по </a:t>
            </a:r>
            <a:r>
              <a:rPr lang="ru-RU" sz="2000" dirty="0" smtClean="0">
                <a:solidFill>
                  <a:srgbClr val="CC99FF"/>
                </a:solidFill>
                <a:latin typeface="Actay Wide Bd" pitchFamily="50" charset="-52"/>
              </a:rPr>
              <a:t>РД</a:t>
            </a:r>
            <a:endParaRPr lang="ru-RU" sz="2000" b="1" dirty="0">
              <a:solidFill>
                <a:srgbClr val="CC99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10167380" y="5023262"/>
            <a:ext cx="256943" cy="433050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rgbClr val="C2BDFF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8478698" y="6228793"/>
            <a:ext cx="3600971" cy="55399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ru-RU" sz="2000" dirty="0">
                <a:solidFill>
                  <a:schemeClr val="bg1"/>
                </a:solidFill>
                <a:latin typeface="Actay Wide Bd" pitchFamily="50" charset="-52"/>
              </a:rPr>
              <a:t>+</a:t>
            </a:r>
          </a:p>
          <a:p>
            <a:pPr algn="ctr">
              <a:lnSpc>
                <a:spcPct val="50000"/>
              </a:lnSpc>
            </a:pPr>
            <a:r>
              <a:rPr lang="ru-RU" sz="2000" dirty="0">
                <a:solidFill>
                  <a:schemeClr val="bg1"/>
                </a:solidFill>
                <a:latin typeface="Actay Wide Bd" pitchFamily="50" charset="-52"/>
              </a:rPr>
              <a:t> </a:t>
            </a:r>
          </a:p>
          <a:p>
            <a:pPr algn="ctr">
              <a:lnSpc>
                <a:spcPct val="50000"/>
              </a:lnSpc>
            </a:pPr>
            <a:r>
              <a:rPr lang="ru-RU" sz="2000" dirty="0">
                <a:solidFill>
                  <a:srgbClr val="CC99FF"/>
                </a:solidFill>
                <a:latin typeface="Actay Wide Bd" pitchFamily="50" charset="-52"/>
              </a:rPr>
              <a:t>АВТОРСКИЙ НАДЗОР</a:t>
            </a:r>
            <a:endParaRPr lang="ru-RU" sz="2000" b="1" dirty="0">
              <a:solidFill>
                <a:srgbClr val="CC99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97944" y="3731588"/>
            <a:ext cx="45719" cy="153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П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02985" y="4110714"/>
            <a:ext cx="45719" cy="153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П</a:t>
            </a:r>
          </a:p>
        </p:txBody>
      </p:sp>
    </p:spTree>
    <p:extLst>
      <p:ext uri="{BB962C8B-B14F-4D97-AF65-F5344CB8AC3E}">
        <p14:creationId xmlns:p14="http://schemas.microsoft.com/office/powerpoint/2010/main" val="318198210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F4A79D8-BF28-EA3D-58C4-3328F0FEE4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152E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Кружок">
            <a:extLst>
              <a:ext uri="{FF2B5EF4-FFF2-40B4-BE49-F238E27FC236}">
                <a16:creationId xmlns="" xmlns:a16="http://schemas.microsoft.com/office/drawing/2014/main" id="{45A5B31C-AFAF-73F3-CE4D-509C08EDDDB8}"/>
              </a:ext>
            </a:extLst>
          </p:cNvPr>
          <p:cNvSpPr/>
          <p:nvPr/>
        </p:nvSpPr>
        <p:spPr>
          <a:xfrm>
            <a:off x="-2121" y="-668979"/>
            <a:ext cx="6655149" cy="9053208"/>
          </a:xfrm>
          <a:prstGeom prst="ellipse">
            <a:avLst/>
          </a:prstGeom>
          <a:gradFill>
            <a:gsLst>
              <a:gs pos="0">
                <a:srgbClr val="7200FF">
                  <a:alpha val="35336"/>
                </a:srgbClr>
              </a:gs>
              <a:gs pos="100000">
                <a:srgbClr val="7200FF">
                  <a:alpha val="0"/>
                </a:srgbClr>
              </a:gs>
            </a:gsLst>
            <a:path>
              <a:fillToRect l="50000" t="50000" r="50000" b="50000"/>
            </a:path>
          </a:gradFill>
          <a:ln w="3175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FDCC6AA-61D1-19B3-6729-9534C638BAFC}"/>
              </a:ext>
            </a:extLst>
          </p:cNvPr>
          <p:cNvSpPr txBox="1"/>
          <p:nvPr/>
        </p:nvSpPr>
        <p:spPr>
          <a:xfrm>
            <a:off x="-945462" y="853524"/>
            <a:ext cx="8541831" cy="42208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0" b="1" dirty="0">
                <a:solidFill>
                  <a:srgbClr val="7162FF"/>
                </a:solidFill>
                <a:latin typeface="Actay Wide Bd" pitchFamily="2" charset="0"/>
                <a:cs typeface="Arial" panose="020B0604020202020204" pitchFamily="34" charset="0"/>
                <a:sym typeface="Montserrat-SemiBold"/>
              </a:rPr>
              <a:t>3</a:t>
            </a:r>
            <a:br>
              <a:rPr lang="ru-RU" sz="20000" b="1" dirty="0">
                <a:solidFill>
                  <a:srgbClr val="7162FF"/>
                </a:solidFill>
                <a:latin typeface="Actay Wide Bd" pitchFamily="2" charset="0"/>
                <a:cs typeface="Arial" panose="020B0604020202020204" pitchFamily="34" charset="0"/>
                <a:sym typeface="Montserrat-SemiBold"/>
              </a:rPr>
            </a:br>
            <a:r>
              <a:rPr lang="ru-RU" sz="9600" b="1" dirty="0">
                <a:solidFill>
                  <a:schemeClr val="bg1"/>
                </a:solidFill>
                <a:latin typeface="Actay Wide Bd" pitchFamily="2" charset="0"/>
                <a:cs typeface="Arial" panose="020B0604020202020204" pitchFamily="34" charset="0"/>
                <a:sym typeface="Montserrat-SemiBold"/>
              </a:rPr>
              <a:t>ТЕМА</a:t>
            </a:r>
            <a:endParaRPr lang="ru-RU" sz="20000" b="1" dirty="0">
              <a:ln w="15875">
                <a:noFill/>
              </a:ln>
              <a:solidFill>
                <a:srgbClr val="7162FF"/>
              </a:solidFill>
              <a:latin typeface="Actay Wide Bd" pitchFamily="2" charset="0"/>
              <a:cs typeface="Arial" panose="020B0604020202020204" pitchFamily="34" charset="0"/>
              <a:sym typeface="Montserrat-SemiBold"/>
            </a:endParaRPr>
          </a:p>
        </p:txBody>
      </p:sp>
      <p:sp>
        <p:nvSpPr>
          <p:cNvPr id="7" name="Freeform 9"/>
          <p:cNvSpPr/>
          <p:nvPr/>
        </p:nvSpPr>
        <p:spPr>
          <a:xfrm>
            <a:off x="-2121" y="4940303"/>
            <a:ext cx="12192000" cy="1908000"/>
          </a:xfrm>
          <a:custGeom>
            <a:avLst/>
            <a:gdLst/>
            <a:ahLst/>
            <a:cxnLst/>
            <a:rect l="l" t="t" r="r" b="b"/>
            <a:pathLst>
              <a:path w="25722547" h="7105854">
                <a:moveTo>
                  <a:pt x="0" y="0"/>
                </a:moveTo>
                <a:lnTo>
                  <a:pt x="25722547" y="0"/>
                </a:lnTo>
                <a:lnTo>
                  <a:pt x="25722547" y="7105854"/>
                </a:lnTo>
                <a:lnTo>
                  <a:pt x="0" y="710585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62000"/>
            </a:blip>
            <a:srcRect/>
            <a:stretch>
              <a:fillRect t="-7" b="-5553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809F5F4-2826-A1F3-B8F8-4B12F875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17"/>
          <a:stretch/>
        </p:blipFill>
        <p:spPr>
          <a:xfrm>
            <a:off x="5875816" y="216865"/>
            <a:ext cx="5815365" cy="620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9417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145775" y="-191567"/>
            <a:ext cx="12233391" cy="6316793"/>
            <a:chOff x="-27903" y="1153886"/>
            <a:chExt cx="8530347" cy="5551714"/>
          </a:xfrm>
        </p:grpSpPr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1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2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393068" y="2461808"/>
            <a:ext cx="6967341" cy="34317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3200" dirty="0">
                <a:solidFill>
                  <a:schemeClr val="bg1"/>
                </a:solidFill>
                <a:latin typeface="Actay Light" pitchFamily="50" charset="-52"/>
              </a:rPr>
              <a:t>«Архитектурная мода в формировании стилей </a:t>
            </a:r>
          </a:p>
          <a:p>
            <a:r>
              <a:rPr lang="ru-RU" sz="3200" dirty="0">
                <a:solidFill>
                  <a:schemeClr val="bg1"/>
                </a:solidFill>
                <a:latin typeface="Actay Light" pitchFamily="50" charset="-52"/>
              </a:rPr>
              <a:t>Что на это повлияло»</a:t>
            </a:r>
          </a:p>
          <a:p>
            <a:pPr>
              <a:spcBef>
                <a:spcPts val="1000"/>
              </a:spcBef>
            </a:pPr>
            <a:endParaRPr lang="ru-RU" sz="3200" dirty="0">
              <a:solidFill>
                <a:schemeClr val="bg1"/>
              </a:solidFill>
              <a:latin typeface="Actay Light" pitchFamily="50" charset="-52"/>
            </a:endParaRPr>
          </a:p>
          <a:p>
            <a:pPr>
              <a:spcBef>
                <a:spcPts val="1000"/>
              </a:spcBef>
            </a:pPr>
            <a:r>
              <a:rPr lang="ru-RU" sz="3200" dirty="0">
                <a:solidFill>
                  <a:schemeClr val="bg1"/>
                </a:solidFill>
                <a:latin typeface="Actay Light" pitchFamily="50" charset="-52"/>
              </a:rPr>
              <a:t>«Города будущего через национальную идентичность»</a:t>
            </a:r>
            <a:endParaRPr lang="ru-RU" sz="3000" dirty="0">
              <a:solidFill>
                <a:schemeClr val="bg1"/>
              </a:solidFill>
              <a:latin typeface="Actay Light" pitchFamily="50" charset="-5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228641" y="223300"/>
            <a:ext cx="4817203" cy="1323439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8000" b="1" dirty="0">
                <a:solidFill>
                  <a:srgbClr val="7162FF"/>
                </a:solidFill>
                <a:latin typeface="Actay Wide Bd" pitchFamily="2" charset="0"/>
                <a:cs typeface="Arial" panose="020B0604020202020204" pitchFamily="34" charset="0"/>
              </a:rPr>
              <a:t>ТЕМА 3. </a:t>
            </a:r>
            <a:endParaRPr lang="ru-RU" sz="8000" b="1" dirty="0">
              <a:solidFill>
                <a:schemeClr val="bg1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4745307" y="223300"/>
            <a:ext cx="8088418" cy="1346394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8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ЭВОЛЮЦИЯ МАТЕРИАЛОВ </a:t>
            </a:r>
          </a:p>
          <a:p>
            <a:pPr>
              <a:lnSpc>
                <a:spcPct val="110000"/>
              </a:lnSpc>
            </a:pPr>
            <a:r>
              <a:rPr lang="ru-RU" sz="38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И СТИЛЕЙ </a:t>
            </a:r>
            <a:r>
              <a:rPr lang="ru-RU" sz="3800" dirty="0">
                <a:solidFill>
                  <a:schemeClr val="bg1"/>
                </a:solidFill>
                <a:latin typeface="Actay Wide Bd" pitchFamily="50" charset="-52"/>
              </a:rPr>
              <a:t>АРХИТЕКТУРЫ</a:t>
            </a:r>
            <a:endParaRPr lang="ru-RU" sz="38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10" y="2461808"/>
            <a:ext cx="4127913" cy="268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0906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41391" y="60630"/>
            <a:ext cx="12233391" cy="6316793"/>
            <a:chOff x="-27903" y="1153886"/>
            <a:chExt cx="8530347" cy="5551714"/>
          </a:xfrm>
        </p:grpSpPr>
        <p:sp>
          <p:nvSpPr>
            <p:cNvPr id="7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8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9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016E5CAD-ECC0-D454-3D96-CAF46136E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719" y="322223"/>
            <a:ext cx="1204995" cy="3658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133349" y="70932"/>
            <a:ext cx="12506326" cy="110799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6400" dirty="0">
                <a:solidFill>
                  <a:schemeClr val="bg1"/>
                </a:solidFill>
                <a:latin typeface="Actay Wide Bd" pitchFamily="50" charset="-52"/>
              </a:rPr>
              <a:t>ФОРМИРОВАНИЕ </a:t>
            </a:r>
            <a:r>
              <a:rPr lang="ru-RU" sz="6400" dirty="0">
                <a:solidFill>
                  <a:srgbClr val="8077FE"/>
                </a:solidFill>
                <a:latin typeface="Actay Wide Bd" pitchFamily="50" charset="-52"/>
              </a:rPr>
              <a:t>СТИЛЕЙ</a:t>
            </a:r>
            <a:endParaRPr lang="ru-RU" sz="6400" b="1" dirty="0">
              <a:solidFill>
                <a:srgbClr val="8077FE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249004" y="878200"/>
            <a:ext cx="11693992" cy="70788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ctay Wide Bd" pitchFamily="50" charset="-52"/>
              </a:rPr>
              <a:t>архитектурная мода</a:t>
            </a:r>
            <a:endParaRPr lang="ru-RU" sz="4000" b="1" dirty="0">
              <a:solidFill>
                <a:srgbClr val="8077FE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2442518" y="2405458"/>
            <a:ext cx="7306963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ru-RU" sz="4000" b="1" dirty="0">
                <a:solidFill>
                  <a:srgbClr val="CC99FF"/>
                </a:solidFill>
                <a:latin typeface="Actay Wide Bd" pitchFamily="50" charset="-52"/>
              </a:rPr>
              <a:t>ЧТО ПОВЛИЯЛО НА ЭТО? </a:t>
            </a:r>
            <a:endParaRPr lang="ru-RU" sz="4000" b="1" dirty="0">
              <a:solidFill>
                <a:srgbClr val="CC99FF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371475" y="3833868"/>
            <a:ext cx="11426239" cy="20108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ru-RU" sz="2400" b="1" dirty="0">
                <a:solidFill>
                  <a:schemeClr val="bg1"/>
                </a:solidFill>
                <a:latin typeface="Actay Wide Bd" pitchFamily="50" charset="-52"/>
              </a:rPr>
              <a:t>ПОЛИТИЧЕСКАЯ ОБСТАНОВКА</a:t>
            </a:r>
          </a:p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ru-RU" sz="2400" b="1" dirty="0">
                <a:solidFill>
                  <a:schemeClr val="bg1"/>
                </a:solidFill>
                <a:latin typeface="Actay Wide Bd" pitchFamily="50" charset="-52"/>
              </a:rPr>
              <a:t>ТЕХНИЧЕСКИЕ ИЗОБРЕТЕНИЯ </a:t>
            </a:r>
          </a:p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ru-RU" sz="2400" b="1" dirty="0">
                <a:solidFill>
                  <a:schemeClr val="bg1"/>
                </a:solidFill>
                <a:latin typeface="Actay Wide Bd" pitchFamily="50" charset="-52"/>
              </a:rPr>
              <a:t>ФИЛОСОФИЯ И РЕЛИГИОЗНЫЕ ВЗГЛЯДЫ</a:t>
            </a:r>
            <a:endParaRPr lang="ru-RU" sz="24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51" name="Стрелка вниз 50"/>
          <p:cNvSpPr/>
          <p:nvPr/>
        </p:nvSpPr>
        <p:spPr>
          <a:xfrm>
            <a:off x="5842449" y="3219027"/>
            <a:ext cx="256943" cy="433050"/>
          </a:xfrm>
          <a:prstGeom prst="downArrow">
            <a:avLst/>
          </a:prstGeom>
          <a:noFill/>
          <a:ln w="25400" cap="flat">
            <a:solidFill>
              <a:srgbClr val="C2BDFF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67956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22755" y="322223"/>
            <a:ext cx="12233391" cy="6316793"/>
            <a:chOff x="-27903" y="1153886"/>
            <a:chExt cx="8530347" cy="5551714"/>
          </a:xfrm>
        </p:grpSpPr>
        <p:sp>
          <p:nvSpPr>
            <p:cNvPr id="7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8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9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016E5CAD-ECC0-D454-3D96-CAF46136E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719" y="322223"/>
            <a:ext cx="1204995" cy="3658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133349" y="70932"/>
            <a:ext cx="12506326" cy="110799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6400" dirty="0">
                <a:solidFill>
                  <a:schemeClr val="bg1"/>
                </a:solidFill>
                <a:latin typeface="Actay Wide Bd" pitchFamily="50" charset="-52"/>
              </a:rPr>
              <a:t>ФОРМИРОВАНИЕ </a:t>
            </a:r>
            <a:r>
              <a:rPr lang="ru-RU" sz="6400" dirty="0">
                <a:solidFill>
                  <a:srgbClr val="8077FE"/>
                </a:solidFill>
                <a:latin typeface="Actay Wide Bd" pitchFamily="50" charset="-52"/>
              </a:rPr>
              <a:t>СТИЛЕЙ</a:t>
            </a:r>
            <a:endParaRPr lang="ru-RU" sz="6400" b="1" dirty="0">
              <a:solidFill>
                <a:srgbClr val="8077FE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50310" y="1452809"/>
            <a:ext cx="3543037" cy="40011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МОНУМЕНТАЛЬНАЯ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i.pinimg.com/564x/e5/f1/98/e5f198f2fb59b14271852bb2414d97f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5"/>
          <a:stretch/>
        </p:blipFill>
        <p:spPr bwMode="auto">
          <a:xfrm>
            <a:off x="584943" y="2850723"/>
            <a:ext cx="2581154" cy="138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pinimg.com/564x/fb/fa/2e/fbfa2ea71157537f5df7605678a35b6c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0" r="6325" b="11196"/>
          <a:stretch/>
        </p:blipFill>
        <p:spPr bwMode="auto">
          <a:xfrm>
            <a:off x="584943" y="5452008"/>
            <a:ext cx="2581153" cy="140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pinimg.com/564x/a6/77/1b/a6771bb61a7d199be3d210b9757820c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3"/>
          <a:stretch/>
        </p:blipFill>
        <p:spPr bwMode="auto">
          <a:xfrm>
            <a:off x="584943" y="4181603"/>
            <a:ext cx="1889680" cy="127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226947" y="1991101"/>
            <a:ext cx="3338056" cy="615553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в Древнем Египте, </a:t>
            </a:r>
            <a:r>
              <a:rPr lang="ru-RU" sz="1800" dirty="0">
                <a:solidFill>
                  <a:schemeClr val="bg1"/>
                </a:solidFill>
                <a:latin typeface="Actay Wide Bd" pitchFamily="50" charset="-52"/>
              </a:rPr>
              <a:t>Риме</a:t>
            </a:r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, Греции, Востоке, Перу</a:t>
            </a:r>
            <a:endParaRPr lang="ru-RU" sz="1600" b="1" dirty="0">
              <a:solidFill>
                <a:schemeClr val="bg1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4234920" y="1465710"/>
            <a:ext cx="3543037" cy="40011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ЗАЩИТНАЯ КРЕПОСТЬ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8346156" y="1452809"/>
            <a:ext cx="3736052" cy="40011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ХРАМОВАЯ АРХИТЕКТУРА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pic>
        <p:nvPicPr>
          <p:cNvPr id="2064" name="Picture 16" descr="https://i.pinimg.com/564x/af/eb/ec/afebec64c455b14ca09958fa793fb98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 t="4240" r="19320" b="42965"/>
          <a:stretch/>
        </p:blipFill>
        <p:spPr bwMode="auto">
          <a:xfrm>
            <a:off x="4569668" y="5522374"/>
            <a:ext cx="2895600" cy="133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i.pinimg.com/564x/f4/b4/4a/f4b44a61e7e039668d1ab2c5a7a13d5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33"/>
          <a:stretch/>
        </p:blipFill>
        <p:spPr bwMode="auto">
          <a:xfrm>
            <a:off x="4569669" y="4197343"/>
            <a:ext cx="2895600" cy="135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i.pinimg.com/564x/e2/1a/7e/e21a7e6dfef10e903ebf20da23052b28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2" b="14578"/>
          <a:stretch/>
        </p:blipFill>
        <p:spPr bwMode="auto">
          <a:xfrm>
            <a:off x="4575901" y="2814734"/>
            <a:ext cx="2889368" cy="141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4375260" y="2117111"/>
            <a:ext cx="3338056" cy="294119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в Средневековье</a:t>
            </a:r>
            <a:endParaRPr lang="ru-RU" sz="1600" b="1" dirty="0">
              <a:solidFill>
                <a:schemeClr val="bg1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pic>
        <p:nvPicPr>
          <p:cNvPr id="2078" name="Picture 30" descr="Храмовый комплекс Шведагон, самые красивые буддийские храмы мира, фото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72"/>
          <a:stretch/>
        </p:blipFill>
        <p:spPr bwMode="auto">
          <a:xfrm>
            <a:off x="8773277" y="5553670"/>
            <a:ext cx="2780022" cy="130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Собор Василия Блаженного, самые красивые храмы мира фото с описанием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1"/>
          <a:stretch/>
        </p:blipFill>
        <p:spPr bwMode="auto">
          <a:xfrm>
            <a:off x="8773277" y="4262075"/>
            <a:ext cx="1745973" cy="133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s://tripchit.com/wp-content/uploads/2018/03/tripchit.com_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9" b="13240"/>
          <a:stretch/>
        </p:blipFill>
        <p:spPr bwMode="auto">
          <a:xfrm>
            <a:off x="8773277" y="2850724"/>
            <a:ext cx="2770704" cy="140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Мужские и женские колонны – как отличить дорический орден от ионического и  коринфского | ГессоСтар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8" r="26934"/>
          <a:stretch/>
        </p:blipFill>
        <p:spPr bwMode="auto">
          <a:xfrm>
            <a:off x="2413743" y="4180387"/>
            <a:ext cx="752354" cy="130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Вы сейчас просматриваете Самые красивые храмы мира разных религий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3" r="10346"/>
          <a:stretch/>
        </p:blipFill>
        <p:spPr bwMode="auto">
          <a:xfrm>
            <a:off x="10095973" y="4233332"/>
            <a:ext cx="1448008" cy="136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57081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1339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19357" y="195262"/>
            <a:ext cx="12233391" cy="6316793"/>
            <a:chOff x="-27903" y="1153886"/>
            <a:chExt cx="8530347" cy="5551714"/>
          </a:xfrm>
        </p:grpSpPr>
        <p:sp>
          <p:nvSpPr>
            <p:cNvPr id="7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8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9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016E5CAD-ECC0-D454-3D96-CAF46136E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719" y="322223"/>
            <a:ext cx="1204995" cy="3658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133349" y="70932"/>
            <a:ext cx="12506326" cy="110799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6400" dirty="0">
                <a:solidFill>
                  <a:schemeClr val="bg1"/>
                </a:solidFill>
                <a:latin typeface="Actay Wide Bd" pitchFamily="50" charset="-52"/>
              </a:rPr>
              <a:t>ФОРМИРОВАНИЕ </a:t>
            </a:r>
            <a:r>
              <a:rPr lang="ru-RU" sz="6400" dirty="0">
                <a:solidFill>
                  <a:srgbClr val="8077FE"/>
                </a:solidFill>
                <a:latin typeface="Actay Wide Bd" pitchFamily="50" charset="-52"/>
              </a:rPr>
              <a:t>СТИЛЕЙ</a:t>
            </a:r>
            <a:endParaRPr lang="ru-RU" sz="6400" b="1" dirty="0">
              <a:solidFill>
                <a:srgbClr val="8077FE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157458" y="1183073"/>
            <a:ext cx="3543037" cy="70788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ВЕЛИЧИЕ И РОСКОШЬ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 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4264846" y="1176643"/>
            <a:ext cx="3243255" cy="1015663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РОМАНИКА, ГОТИКА ВИЗАНТИЯ и РУСЬ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 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8457169" y="1182623"/>
            <a:ext cx="3130952" cy="1015663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РАЦИОНАЛЬНОСТЬ и ФУНКЦИЯ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 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228471" y="2118100"/>
            <a:ext cx="3338056" cy="683264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Барокко, Рококо, Классицизм, Ампир, Возрождение</a:t>
            </a:r>
            <a:endParaRPr lang="ru-RU" sz="1600" b="1" dirty="0">
              <a:solidFill>
                <a:schemeClr val="bg1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8132966" y="1984901"/>
            <a:ext cx="3779357" cy="830997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Модернизм: Конструктивизм, </a:t>
            </a:r>
            <a:r>
              <a:rPr lang="ru-RU" sz="1600" b="1" dirty="0" err="1">
                <a:solidFill>
                  <a:schemeClr val="bg1"/>
                </a:solidFill>
                <a:latin typeface="Actay Wide Bd" pitchFamily="50" charset="-52"/>
              </a:rPr>
              <a:t>Хайтек</a:t>
            </a: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, </a:t>
            </a:r>
            <a:r>
              <a:rPr lang="ru-RU" sz="1600" b="1" dirty="0" err="1">
                <a:solidFill>
                  <a:schemeClr val="bg1"/>
                </a:solidFill>
                <a:latin typeface="Actay Wide Bd" pitchFamily="50" charset="-52"/>
              </a:rPr>
              <a:t>Баухаус</a:t>
            </a: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, Постмодернизм, </a:t>
            </a:r>
            <a:r>
              <a:rPr lang="ru-RU" sz="1600" b="1" dirty="0" err="1">
                <a:solidFill>
                  <a:schemeClr val="bg1"/>
                </a:solidFill>
                <a:latin typeface="Actay Wide Bd" pitchFamily="50" charset="-52"/>
              </a:rPr>
              <a:t>Барнхаус</a:t>
            </a:r>
            <a:endParaRPr lang="ru-RU" sz="1600" b="1" dirty="0">
              <a:solidFill>
                <a:schemeClr val="bg1"/>
              </a:solidFill>
              <a:latin typeface="Actay Wide Bd" pitchFamily="50" charset="-52"/>
            </a:endParaRPr>
          </a:p>
        </p:txBody>
      </p:sp>
      <p:pic>
        <p:nvPicPr>
          <p:cNvPr id="3074" name="Picture 2" descr="ARCHITIME.RU - 100 лет Баухауз. В чем секрет успеха самой знаменитой школы  искусств и дизайна XX века? bauhau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2" t="25776" b="9027"/>
          <a:stretch/>
        </p:blipFill>
        <p:spPr bwMode="auto">
          <a:xfrm>
            <a:off x="8215441" y="4774753"/>
            <a:ext cx="3779357" cy="132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Хай тек примеры в архитектуре: Хай-тек (hi-tech) — Inside — дизайнерская  мебель и освещ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441" y="2931323"/>
            <a:ext cx="1046627" cy="148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Минское соло короткой песни конструктивизма | Планета Беларусь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0" b="12254"/>
          <a:stretch/>
        </p:blipFill>
        <p:spPr bwMode="auto">
          <a:xfrm>
            <a:off x="9292475" y="2931322"/>
            <a:ext cx="2703160" cy="148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Стиль барокко в архитектуре фото - Profhobby.ru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0"/>
          <a:stretch/>
        </p:blipFill>
        <p:spPr bwMode="auto">
          <a:xfrm>
            <a:off x="302559" y="4339672"/>
            <a:ext cx="1577638" cy="129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Барокко в архитектуре 🌟: история, особенности и характерные черты,  представители, примеры, фото — Tripster.ru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2" b="12939"/>
          <a:stretch/>
        </p:blipFill>
        <p:spPr bwMode="auto">
          <a:xfrm>
            <a:off x="289723" y="5622916"/>
            <a:ext cx="3318831" cy="123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римеры стиля Ампир в архитектуре / Блог архитектора Дмитрия Новикова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 t="-650" r="-472" b="650"/>
          <a:stretch/>
        </p:blipFill>
        <p:spPr bwMode="auto">
          <a:xfrm>
            <a:off x="1880197" y="4310842"/>
            <a:ext cx="1728357" cy="131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Стиль Классицизм в архитектуре / Блог архитектора Дмитрия Новикова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2"/>
          <a:stretch/>
        </p:blipFill>
        <p:spPr bwMode="auto">
          <a:xfrm>
            <a:off x="302559" y="2948508"/>
            <a:ext cx="3305995" cy="139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Гид по стилям хорватской архитектуры: романский стиль | Про славян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834" y="4248247"/>
            <a:ext cx="1902863" cy="13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Готический архитектурный стиль - история и основные элементы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8"/>
          <a:stretch/>
        </p:blipFill>
        <p:spPr bwMode="auto">
          <a:xfrm>
            <a:off x="4381314" y="2916867"/>
            <a:ext cx="1928262" cy="133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Архитектура Византии: 11 примеров чистого стиля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" t="5469" r="16537" b="14844"/>
          <a:stretch/>
        </p:blipFill>
        <p:spPr bwMode="auto">
          <a:xfrm>
            <a:off x="4372834" y="5591275"/>
            <a:ext cx="1460414" cy="124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Навершия славяно-арийских храмов | Переформат.ру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"/>
          <a:stretch/>
        </p:blipFill>
        <p:spPr bwMode="auto">
          <a:xfrm>
            <a:off x="5840252" y="5591276"/>
            <a:ext cx="1576500" cy="122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Особенности византийской архитектуры: 5 лучших образцов замысловатого стиля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1" t="3176" r="1759" b="2505"/>
          <a:stretch/>
        </p:blipFill>
        <p:spPr bwMode="auto">
          <a:xfrm>
            <a:off x="6309576" y="4238858"/>
            <a:ext cx="1105434" cy="133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Готика — Википедия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876" y="2916867"/>
            <a:ext cx="1114105" cy="133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53492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942D02A-CAE5-A653-3E5F-56A613CD6F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152E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278796" y="246845"/>
            <a:ext cx="11473841" cy="5551714"/>
            <a:chOff x="-27903" y="1153886"/>
            <a:chExt cx="8530347" cy="5551714"/>
          </a:xfrm>
        </p:grpSpPr>
        <p:sp>
          <p:nvSpPr>
            <p:cNvPr id="4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5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7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23" name="Скругленный прямоугольник 22"/>
          <p:cNvSpPr/>
          <p:nvPr/>
        </p:nvSpPr>
        <p:spPr>
          <a:xfrm>
            <a:off x="275856" y="1795671"/>
            <a:ext cx="2480096" cy="2088000"/>
          </a:xfrm>
          <a:prstGeom prst="roundRect">
            <a:avLst>
              <a:gd name="adj" fmla="val 11546"/>
            </a:avLst>
          </a:prstGeom>
          <a:gradFill flip="none" rotWithShape="1">
            <a:gsLst>
              <a:gs pos="21000">
                <a:srgbClr val="0E2031">
                  <a:alpha val="20000"/>
                </a:srgbClr>
              </a:gs>
              <a:gs pos="72000">
                <a:schemeClr val="accent4">
                  <a:lumMod val="89000"/>
                  <a:alpha val="35000"/>
                </a:schemeClr>
              </a:gs>
              <a:gs pos="87000">
                <a:schemeClr val="accent4">
                  <a:lumMod val="75000"/>
                </a:schemeClr>
              </a:gs>
              <a:gs pos="97000">
                <a:schemeClr val="accent4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FB8B297-E036-D0B7-4E6C-A32D4DFEF837}"/>
              </a:ext>
            </a:extLst>
          </p:cNvPr>
          <p:cNvSpPr txBox="1"/>
          <p:nvPr/>
        </p:nvSpPr>
        <p:spPr>
          <a:xfrm>
            <a:off x="563352" y="279267"/>
            <a:ext cx="11993303" cy="1015663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  <a:latin typeface="Actay Wide Bd" pitchFamily="2" charset="0"/>
                <a:cs typeface="Arial" panose="020B0604020202020204" pitchFamily="34" charset="0"/>
              </a:rPr>
              <a:t>СТРУКТУРА УРОКА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8FA7F3E-EB46-EEC2-D81E-66CB31562C11}"/>
              </a:ext>
            </a:extLst>
          </p:cNvPr>
          <p:cNvSpPr txBox="1"/>
          <p:nvPr/>
        </p:nvSpPr>
        <p:spPr>
          <a:xfrm>
            <a:off x="289181" y="3995562"/>
            <a:ext cx="2828085" cy="2160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ru-RU" sz="1600" dirty="0">
                <a:solidFill>
                  <a:schemeClr val="bg1"/>
                </a:solidFill>
                <a:latin typeface="Actay Light" pitchFamily="50" charset="-52"/>
              </a:rPr>
              <a:t>«Архитектор — больше, чем профессия!</a:t>
            </a:r>
          </a:p>
          <a:p>
            <a:pPr>
              <a:lnSpc>
                <a:spcPct val="120000"/>
              </a:lnSpc>
            </a:pPr>
            <a:r>
              <a:rPr lang="ru-RU" sz="1600" dirty="0">
                <a:solidFill>
                  <a:schemeClr val="bg1"/>
                </a:solidFill>
                <a:latin typeface="Actay Light" pitchFamily="50" charset="-52"/>
              </a:rPr>
              <a:t>Архитектор меняет мышление людей, создавая новые</a:t>
            </a:r>
          </a:p>
          <a:p>
            <a:pPr>
              <a:lnSpc>
                <a:spcPct val="120000"/>
              </a:lnSpc>
            </a:pPr>
            <a:r>
              <a:rPr lang="ru-RU" sz="1600" dirty="0">
                <a:solidFill>
                  <a:schemeClr val="bg1"/>
                </a:solidFill>
                <a:latin typeface="Actay Light" pitchFamily="50" charset="-52"/>
              </a:rPr>
              <a:t>сценарии жизни </a:t>
            </a:r>
          </a:p>
          <a:p>
            <a:pPr>
              <a:lnSpc>
                <a:spcPct val="120000"/>
              </a:lnSpc>
            </a:pPr>
            <a:r>
              <a:rPr lang="ru-RU" sz="1600" dirty="0">
                <a:solidFill>
                  <a:schemeClr val="bg1"/>
                </a:solidFill>
                <a:latin typeface="Actay Light" pitchFamily="50" charset="-52"/>
              </a:rPr>
              <a:t>и пространства!»</a:t>
            </a:r>
            <a:endParaRPr lang="ru-RU" sz="1600" dirty="0">
              <a:solidFill>
                <a:schemeClr val="bg1"/>
              </a:solidFill>
              <a:latin typeface="Actay Light" pitchFamily="50" charset="-52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5A886EC8-C7F8-065A-893A-D6E2CC7FFE90}"/>
              </a:ext>
            </a:extLst>
          </p:cNvPr>
          <p:cNvSpPr txBox="1"/>
          <p:nvPr/>
        </p:nvSpPr>
        <p:spPr>
          <a:xfrm>
            <a:off x="1180216" y="6318960"/>
            <a:ext cx="9739845" cy="3970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685800">
              <a:lnSpc>
                <a:spcPct val="110000"/>
              </a:lnSpc>
              <a:defRPr/>
            </a:pPr>
            <a:r>
              <a:rPr lang="ru-RU" sz="1800" dirty="0">
                <a:solidFill>
                  <a:schemeClr val="bg1"/>
                </a:solidFill>
                <a:latin typeface="Actay Light" pitchFamily="50" charset="-52"/>
                <a:cs typeface="Arial" panose="020B0604020202020204" pitchFamily="34" charset="0"/>
              </a:rPr>
              <a:t>ОБРАЗЫ   –   ПРИМЕРЫ   –   ДИСКУССИЯ   –   ВОПРОС / ОТВЕТ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0FDEE31-BAF1-CB5E-2AB7-377E8D648D9D}"/>
              </a:ext>
            </a:extLst>
          </p:cNvPr>
          <p:cNvSpPr txBox="1"/>
          <p:nvPr/>
        </p:nvSpPr>
        <p:spPr>
          <a:xfrm>
            <a:off x="425892" y="1878187"/>
            <a:ext cx="2634160" cy="1480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800" b="1" dirty="0">
                <a:solidFill>
                  <a:srgbClr val="8077FE"/>
                </a:solidFill>
                <a:latin typeface="Actay Wide Bd" pitchFamily="50" charset="-52"/>
                <a:cs typeface="Arial" panose="020B0604020202020204" pitchFamily="34" charset="0"/>
              </a:rPr>
              <a:t>ТЕМА 1 </a:t>
            </a:r>
            <a:r>
              <a:rPr lang="ru-RU" sz="18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Архитектор: вчера, сегодня, завтра</a:t>
            </a:r>
            <a:r>
              <a:rPr lang="ru-RU" sz="1800" b="1" dirty="0">
                <a:solidFill>
                  <a:srgbClr val="8077FE"/>
                </a:solidFill>
                <a:latin typeface="Actay Wide Bd" pitchFamily="50" charset="-5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8FA7F3E-EB46-EEC2-D81E-66CB31562C11}"/>
              </a:ext>
            </a:extLst>
          </p:cNvPr>
          <p:cNvSpPr txBox="1"/>
          <p:nvPr/>
        </p:nvSpPr>
        <p:spPr>
          <a:xfrm>
            <a:off x="3067644" y="3995562"/>
            <a:ext cx="2973951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ru-RU" sz="1600" dirty="0">
                <a:solidFill>
                  <a:schemeClr val="bg1"/>
                </a:solidFill>
                <a:latin typeface="Actay Light" pitchFamily="50" charset="-52"/>
              </a:rPr>
              <a:t>«Архитектора — это искусство и наука  созидать комфортную пространственную среду для пользователя»</a:t>
            </a:r>
            <a:endParaRPr lang="ru-RU" sz="1600" dirty="0">
              <a:solidFill>
                <a:schemeClr val="bg1"/>
              </a:solidFill>
              <a:latin typeface="Actay Light" pitchFamily="50" charset="-52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037758" y="1795671"/>
            <a:ext cx="2913973" cy="2088000"/>
          </a:xfrm>
          <a:prstGeom prst="roundRect">
            <a:avLst>
              <a:gd name="adj" fmla="val 11546"/>
            </a:avLst>
          </a:prstGeom>
          <a:gradFill flip="none" rotWithShape="1">
            <a:gsLst>
              <a:gs pos="21000">
                <a:srgbClr val="0E2031">
                  <a:alpha val="20000"/>
                </a:srgbClr>
              </a:gs>
              <a:gs pos="72000">
                <a:schemeClr val="accent4">
                  <a:lumMod val="89000"/>
                  <a:alpha val="35000"/>
                </a:schemeClr>
              </a:gs>
              <a:gs pos="87000">
                <a:schemeClr val="accent4">
                  <a:lumMod val="75000"/>
                </a:schemeClr>
              </a:gs>
              <a:gs pos="97000">
                <a:schemeClr val="accent4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58FA7F3E-EB46-EEC2-D81E-66CB31562C11}"/>
              </a:ext>
            </a:extLst>
          </p:cNvPr>
          <p:cNvSpPr txBox="1"/>
          <p:nvPr/>
        </p:nvSpPr>
        <p:spPr>
          <a:xfrm>
            <a:off x="6217932" y="3988446"/>
            <a:ext cx="2741480" cy="20002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ru-RU" sz="1600" dirty="0">
                <a:solidFill>
                  <a:schemeClr val="bg1"/>
                </a:solidFill>
                <a:latin typeface="Actay Light" pitchFamily="50" charset="-52"/>
              </a:rPr>
              <a:t>«Архитектурная мода в формировании стилей. И что на это повлияло»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ru-RU" sz="1600" dirty="0">
                <a:solidFill>
                  <a:schemeClr val="bg1"/>
                </a:solidFill>
                <a:latin typeface="Actay Light" pitchFamily="50" charset="-52"/>
              </a:rPr>
              <a:t>«Города будущего через национальную идентичность»</a:t>
            </a:r>
            <a:endParaRPr lang="ru-RU" sz="1600" dirty="0">
              <a:solidFill>
                <a:schemeClr val="bg1"/>
              </a:solidFill>
              <a:latin typeface="Actay Light" pitchFamily="50" charset="-52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253408" y="1795671"/>
            <a:ext cx="2706004" cy="2088000"/>
          </a:xfrm>
          <a:prstGeom prst="roundRect">
            <a:avLst>
              <a:gd name="adj" fmla="val 11546"/>
            </a:avLst>
          </a:prstGeom>
          <a:gradFill flip="none" rotWithShape="1">
            <a:gsLst>
              <a:gs pos="21000">
                <a:srgbClr val="0E2031">
                  <a:alpha val="20000"/>
                </a:srgbClr>
              </a:gs>
              <a:gs pos="72000">
                <a:schemeClr val="accent4">
                  <a:lumMod val="89000"/>
                  <a:alpha val="35000"/>
                </a:schemeClr>
              </a:gs>
              <a:gs pos="87000">
                <a:schemeClr val="accent4">
                  <a:lumMod val="75000"/>
                </a:schemeClr>
              </a:gs>
              <a:gs pos="97000">
                <a:schemeClr val="accent4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0FDEE31-BAF1-CB5E-2AB7-377E8D648D9D}"/>
              </a:ext>
            </a:extLst>
          </p:cNvPr>
          <p:cNvSpPr txBox="1"/>
          <p:nvPr/>
        </p:nvSpPr>
        <p:spPr>
          <a:xfrm>
            <a:off x="6409747" y="1878187"/>
            <a:ext cx="2495260" cy="1785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800" b="1" dirty="0">
                <a:solidFill>
                  <a:srgbClr val="8077FE"/>
                </a:solidFill>
                <a:latin typeface="Actay Wide Bd" pitchFamily="50" charset="-52"/>
                <a:cs typeface="Arial" panose="020B0604020202020204" pitchFamily="34" charset="0"/>
              </a:rPr>
              <a:t>ТЕМА 3</a:t>
            </a:r>
            <a:r>
              <a:rPr lang="ru-RU" sz="2800" b="1" dirty="0">
                <a:solidFill>
                  <a:srgbClr val="8077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ru-RU" sz="18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Эволюция материалов и стилей </a:t>
            </a:r>
            <a:r>
              <a:rPr lang="ru-RU" sz="1800" dirty="0">
                <a:solidFill>
                  <a:schemeClr val="bg1"/>
                </a:solidFill>
                <a:latin typeface="Actay Wide Bd" pitchFamily="50" charset="-52"/>
              </a:rPr>
              <a:t>архитектуры</a:t>
            </a:r>
            <a:endParaRPr lang="ru-RU" sz="18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9269662" y="1789420"/>
            <a:ext cx="2598006" cy="2088000"/>
          </a:xfrm>
          <a:prstGeom prst="roundRect">
            <a:avLst>
              <a:gd name="adj" fmla="val 11546"/>
            </a:avLst>
          </a:prstGeom>
          <a:gradFill flip="none" rotWithShape="1">
            <a:gsLst>
              <a:gs pos="7000">
                <a:srgbClr val="0E2031">
                  <a:alpha val="20000"/>
                </a:srgbClr>
              </a:gs>
              <a:gs pos="68000">
                <a:schemeClr val="accent4">
                  <a:lumMod val="89000"/>
                  <a:alpha val="19000"/>
                </a:schemeClr>
              </a:gs>
              <a:gs pos="87000">
                <a:schemeClr val="accent4">
                  <a:lumMod val="75000"/>
                  <a:alpha val="69000"/>
                </a:schemeClr>
              </a:gs>
              <a:gs pos="97000">
                <a:schemeClr val="accent4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0FDEE31-BAF1-CB5E-2AB7-377E8D648D9D}"/>
              </a:ext>
            </a:extLst>
          </p:cNvPr>
          <p:cNvSpPr txBox="1"/>
          <p:nvPr/>
        </p:nvSpPr>
        <p:spPr>
          <a:xfrm>
            <a:off x="9425430" y="1878187"/>
            <a:ext cx="2372099" cy="1785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800" b="1" dirty="0">
                <a:solidFill>
                  <a:srgbClr val="8077FE"/>
                </a:solidFill>
                <a:latin typeface="Actay Wide Bd" pitchFamily="50" charset="-52"/>
                <a:cs typeface="Arial" panose="020B0604020202020204" pitchFamily="34" charset="0"/>
              </a:rPr>
              <a:t>ТЕМА 4</a:t>
            </a:r>
            <a:r>
              <a:rPr lang="ru-RU" sz="2800" b="1" dirty="0">
                <a:solidFill>
                  <a:srgbClr val="8077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ru-RU" sz="1800" dirty="0">
                <a:solidFill>
                  <a:schemeClr val="bg1"/>
                </a:solidFill>
                <a:latin typeface="Actay Wide Bd" pitchFamily="50" charset="-52"/>
              </a:rPr>
              <a:t>Как стать архитектором и какие качества, необходимы</a:t>
            </a:r>
            <a:endParaRPr lang="ru-RU" sz="18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8FA7F3E-EB46-EEC2-D81E-66CB31562C11}"/>
              </a:ext>
            </a:extLst>
          </p:cNvPr>
          <p:cNvSpPr txBox="1"/>
          <p:nvPr/>
        </p:nvSpPr>
        <p:spPr>
          <a:xfrm>
            <a:off x="9197992" y="4040227"/>
            <a:ext cx="2931854" cy="13836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ru-RU" sz="1600" dirty="0">
                <a:solidFill>
                  <a:schemeClr val="bg1"/>
                </a:solidFill>
                <a:latin typeface="Actay Light" pitchFamily="50" charset="-52"/>
              </a:rPr>
              <a:t>«Образование и  навыки молодого архитектора»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ru-RU" sz="1600" dirty="0">
                <a:solidFill>
                  <a:schemeClr val="bg1"/>
                </a:solidFill>
                <a:latin typeface="Actay Light" pitchFamily="50" charset="-52"/>
              </a:rPr>
              <a:t>«Практика от карандаша до авторского надзора»</a:t>
            </a:r>
            <a:endParaRPr lang="ru-RU" sz="1600" dirty="0">
              <a:solidFill>
                <a:schemeClr val="bg1"/>
              </a:solidFill>
              <a:latin typeface="Actay Light" pitchFamily="50" charset="-52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0FDEE31-BAF1-CB5E-2AB7-377E8D648D9D}"/>
              </a:ext>
            </a:extLst>
          </p:cNvPr>
          <p:cNvSpPr txBox="1"/>
          <p:nvPr/>
        </p:nvSpPr>
        <p:spPr>
          <a:xfrm>
            <a:off x="3117266" y="1878187"/>
            <a:ext cx="2962489" cy="1785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800" b="1" dirty="0">
                <a:solidFill>
                  <a:srgbClr val="8077FE"/>
                </a:solidFill>
                <a:latin typeface="Actay Wide Bd" pitchFamily="50" charset="-52"/>
                <a:cs typeface="Arial" panose="020B0604020202020204" pitchFamily="34" charset="0"/>
              </a:rPr>
              <a:t>ТЕМА 2 </a:t>
            </a:r>
          </a:p>
          <a:p>
            <a:pPr>
              <a:lnSpc>
                <a:spcPct val="110000"/>
              </a:lnSpc>
            </a:pPr>
            <a:r>
              <a:rPr lang="ru-RU" sz="1800" dirty="0">
                <a:solidFill>
                  <a:schemeClr val="bg1"/>
                </a:solidFill>
                <a:latin typeface="Actay Wide Bd" pitchFamily="50" charset="-52"/>
              </a:rPr>
              <a:t>Роль архитектуры в жизни человека </a:t>
            </a:r>
            <a:r>
              <a:rPr lang="ru-RU" sz="1800" dirty="0">
                <a:solidFill>
                  <a:schemeClr val="bg1"/>
                </a:solidFill>
                <a:latin typeface="Actay Light" pitchFamily="50" charset="-52"/>
              </a:rPr>
              <a:t>—</a:t>
            </a:r>
            <a:r>
              <a:rPr lang="ru-RU" sz="1800" dirty="0">
                <a:solidFill>
                  <a:schemeClr val="bg1"/>
                </a:solidFill>
                <a:latin typeface="Actay Wide Bd" pitchFamily="50" charset="-52"/>
              </a:rPr>
              <a:t> проекты</a:t>
            </a:r>
            <a:r>
              <a:rPr lang="ru-RU" sz="18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 от города до места  для кошки</a:t>
            </a:r>
            <a:endParaRPr lang="ru-RU" sz="2500" b="1" dirty="0">
              <a:solidFill>
                <a:srgbClr val="8077FE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84249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207796" y="94945"/>
            <a:ext cx="12233391" cy="6316793"/>
            <a:chOff x="-27903" y="1153886"/>
            <a:chExt cx="8530347" cy="5551714"/>
          </a:xfrm>
        </p:grpSpPr>
        <p:sp>
          <p:nvSpPr>
            <p:cNvPr id="7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8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9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016E5CAD-ECC0-D454-3D96-CAF46136E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719" y="322223"/>
            <a:ext cx="1204995" cy="3658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99348" y="63464"/>
            <a:ext cx="11993303" cy="163121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6000" b="1" dirty="0">
                <a:solidFill>
                  <a:srgbClr val="7162FF"/>
                </a:solidFill>
                <a:latin typeface="Actay Wide Bd" pitchFamily="50" charset="-52"/>
              </a:rPr>
              <a:t>МАТЕРИАЛЫ</a:t>
            </a:r>
            <a:endParaRPr lang="ru-RU" sz="6000" b="1" dirty="0">
              <a:solidFill>
                <a:srgbClr val="7162FF"/>
              </a:solidFill>
              <a:latin typeface="Actay Wide Bd" pitchFamily="50" charset="-52"/>
              <a:cs typeface="Arial" panose="020B0604020202020204" pitchFamily="34" charset="0"/>
            </a:endParaRPr>
          </a:p>
          <a:p>
            <a:pPr algn="ctr"/>
            <a:r>
              <a:rPr lang="ru-RU" sz="4000" b="1" dirty="0">
                <a:solidFill>
                  <a:schemeClr val="bg1"/>
                </a:solidFill>
                <a:latin typeface="Actay Wide Bd" pitchFamily="50" charset="-52"/>
              </a:rPr>
              <a:t>архитектурная мода</a:t>
            </a:r>
            <a:endParaRPr lang="ru-RU" sz="4000" b="1" dirty="0">
              <a:solidFill>
                <a:srgbClr val="8077FE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39259" y="5345592"/>
            <a:ext cx="11372843" cy="24879"/>
          </a:xfrm>
          <a:prstGeom prst="straightConnector1">
            <a:avLst/>
          </a:prstGeom>
          <a:noFill/>
          <a:ln w="88900" cap="flat">
            <a:solidFill>
              <a:srgbClr val="C2BDFF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Прямоугольник 10"/>
          <p:cNvSpPr/>
          <p:nvPr/>
        </p:nvSpPr>
        <p:spPr>
          <a:xfrm>
            <a:off x="1327018" y="5198416"/>
            <a:ext cx="100208" cy="342035"/>
          </a:xfrm>
          <a:prstGeom prst="rect">
            <a:avLst/>
          </a:prstGeom>
          <a:solidFill>
            <a:srgbClr val="C2BDFF"/>
          </a:solidFill>
          <a:ln w="25400" cap="flat">
            <a:solidFill>
              <a:srgbClr val="C2BDFF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68220" y="5203499"/>
            <a:ext cx="100208" cy="342035"/>
          </a:xfrm>
          <a:prstGeom prst="rect">
            <a:avLst/>
          </a:prstGeom>
          <a:solidFill>
            <a:srgbClr val="C2BDFF"/>
          </a:solidFill>
          <a:ln w="25400" cap="flat">
            <a:solidFill>
              <a:srgbClr val="C2BDFF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833986" y="5217265"/>
            <a:ext cx="100208" cy="342035"/>
          </a:xfrm>
          <a:prstGeom prst="rect">
            <a:avLst/>
          </a:prstGeom>
          <a:solidFill>
            <a:srgbClr val="C2BDFF"/>
          </a:solidFill>
          <a:ln w="25400" cap="flat">
            <a:solidFill>
              <a:srgbClr val="C2BDFF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143308" y="5732018"/>
            <a:ext cx="2567836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МНОГО ЛЕТ ДО НАШЕЙ ЭРЫ</a:t>
            </a:r>
            <a:endParaRPr lang="ru-RU" sz="16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2625537" y="5737101"/>
            <a:ext cx="2567836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ЭПОХА ДРЕВНЕГО МИРА</a:t>
            </a:r>
            <a:endParaRPr lang="ru-RU" sz="16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9814203" y="5737101"/>
            <a:ext cx="2567836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ЗАВТРА</a:t>
            </a:r>
            <a:endParaRPr lang="ru-RU" sz="16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283257" y="5203499"/>
            <a:ext cx="100208" cy="342035"/>
          </a:xfrm>
          <a:prstGeom prst="rect">
            <a:avLst/>
          </a:prstGeom>
          <a:solidFill>
            <a:srgbClr val="C2BDFF"/>
          </a:solidFill>
          <a:ln w="25400" cap="flat">
            <a:solidFill>
              <a:srgbClr val="C2BDFF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5040574" y="5737101"/>
            <a:ext cx="2567836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НАША ЭРА</a:t>
            </a:r>
            <a:endParaRPr lang="ru-RU" sz="16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1011340" y="5218949"/>
            <a:ext cx="100208" cy="342035"/>
          </a:xfrm>
          <a:prstGeom prst="rect">
            <a:avLst/>
          </a:prstGeom>
          <a:solidFill>
            <a:srgbClr val="C2BDFF"/>
          </a:solidFill>
          <a:ln w="25400" cap="flat">
            <a:solidFill>
              <a:srgbClr val="C2BDFF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7644486" y="5733818"/>
            <a:ext cx="2567836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НАШЕ ВРЕМЯ</a:t>
            </a:r>
            <a:endParaRPr lang="ru-RU" sz="16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pic>
        <p:nvPicPr>
          <p:cNvPr id="2050" name="Picture 2" descr="Неординарные древние жилища, в которых человек находил защиту от хищников и  непогод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8" t="9715" r="15190" b="7846"/>
          <a:stretch/>
        </p:blipFill>
        <p:spPr bwMode="auto">
          <a:xfrm>
            <a:off x="315564" y="2655979"/>
            <a:ext cx="2022907" cy="234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Египетские пирамиды происхождение. История египетских пирамид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0"/>
          <a:stretch/>
        </p:blipFill>
        <p:spPr bwMode="auto">
          <a:xfrm>
            <a:off x="2648399" y="2645812"/>
            <a:ext cx="2322228" cy="234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раткая история и характеристика народного деревянного зодчества Русского  Севера | Школа плотника-реставратора| Электронная библиотека |  Музей-заповедник «Кижи»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" t="25899" r="5872" b="24558"/>
          <a:stretch/>
        </p:blipFill>
        <p:spPr bwMode="auto">
          <a:xfrm>
            <a:off x="5302335" y="4015992"/>
            <a:ext cx="2509737" cy="98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Виды каменной кладки и советы по возведению. - Блоги - ПоРемонту.Ру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1"/>
          <a:stretch/>
        </p:blipFill>
        <p:spPr bwMode="auto">
          <a:xfrm>
            <a:off x="5302335" y="2648415"/>
            <a:ext cx="1623759" cy="124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Градостроительный материал. Медь. — Дюссельдорф с Татьяной Щён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5" t="1077" r="2240" b="14737"/>
          <a:stretch/>
        </p:blipFill>
        <p:spPr bwMode="auto">
          <a:xfrm flipH="1">
            <a:off x="6989750" y="2648415"/>
            <a:ext cx="822322" cy="124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Стекло в архитектуре - 2018 — Комплекс градостроительной политики и  строительства города Москвы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9" t="-2544" r="26827" b="2544"/>
          <a:stretch/>
        </p:blipFill>
        <p:spPr bwMode="auto">
          <a:xfrm>
            <a:off x="8095111" y="3481816"/>
            <a:ext cx="1801477" cy="152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Что такое металлоконструкции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116849" y="2641564"/>
            <a:ext cx="1180564" cy="7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Плотность бетона – определение и классификация | Статьи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210" r="62072" b="-1210"/>
          <a:stretch/>
        </p:blipFill>
        <p:spPr bwMode="auto">
          <a:xfrm>
            <a:off x="9358009" y="2645812"/>
            <a:ext cx="538579" cy="81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материалы будущего фото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166373" y="3705858"/>
            <a:ext cx="1745213" cy="129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архитектура будущего фото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08"/>
          <a:stretch/>
        </p:blipFill>
        <p:spPr bwMode="auto">
          <a:xfrm>
            <a:off x="10166373" y="2638642"/>
            <a:ext cx="874521" cy="99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архитектура будущего фото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7"/>
          <a:stretch/>
        </p:blipFill>
        <p:spPr bwMode="auto">
          <a:xfrm>
            <a:off x="11113818" y="2638642"/>
            <a:ext cx="801064" cy="99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286201" y="2105528"/>
            <a:ext cx="2052270" cy="486287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кости, мех, земля, камни</a:t>
            </a:r>
            <a:endParaRPr lang="ru-RU" sz="1600" b="1" dirty="0">
              <a:solidFill>
                <a:schemeClr val="bg1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2763980" y="2052519"/>
            <a:ext cx="2052270" cy="486287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камни, глина, солома</a:t>
            </a:r>
            <a:endParaRPr lang="ru-RU" sz="1600" b="1" dirty="0">
              <a:solidFill>
                <a:schemeClr val="bg1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5499703" y="2052518"/>
            <a:ext cx="2052270" cy="49109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камни, дерево, медь, глина</a:t>
            </a:r>
            <a:endParaRPr lang="ru-RU" sz="1600" b="1" dirty="0">
              <a:solidFill>
                <a:schemeClr val="bg1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7908930" y="1883863"/>
            <a:ext cx="2052270" cy="683264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бетон, металл, стекло, кирпич, дерево, камень</a:t>
            </a:r>
            <a:endParaRPr lang="ru-RU" sz="1600" b="1" dirty="0">
              <a:solidFill>
                <a:schemeClr val="bg1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9917058" y="1458428"/>
            <a:ext cx="2225267" cy="107721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бетон, мицелия, биопластик, бактерии, </a:t>
            </a:r>
            <a:r>
              <a:rPr lang="ru-RU" sz="1600" b="1" dirty="0" err="1">
                <a:solidFill>
                  <a:schemeClr val="bg1"/>
                </a:solidFill>
                <a:latin typeface="Actay Wide Bd" pitchFamily="50" charset="-52"/>
              </a:rPr>
              <a:t>графен</a:t>
            </a: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, </a:t>
            </a:r>
            <a:r>
              <a:rPr lang="ru-RU" sz="1600" b="1" dirty="0" err="1">
                <a:solidFill>
                  <a:schemeClr val="bg1"/>
                </a:solidFill>
                <a:latin typeface="Actay Wide Bd" pitchFamily="50" charset="-52"/>
              </a:rPr>
              <a:t>аэрогель</a:t>
            </a:r>
            <a:endParaRPr lang="ru-RU" sz="1600" b="1" dirty="0">
              <a:solidFill>
                <a:schemeClr val="bg1"/>
              </a:solidFill>
              <a:latin typeface="Actay Wide Bd" pitchFamily="50" charset="-52"/>
            </a:endParaRPr>
          </a:p>
          <a:p>
            <a:pPr algn="ctr">
              <a:lnSpc>
                <a:spcPct val="80000"/>
              </a:lnSpc>
            </a:pPr>
            <a:r>
              <a:rPr lang="ru-RU" sz="1600" b="1" dirty="0" err="1">
                <a:solidFill>
                  <a:schemeClr val="bg1"/>
                </a:solidFill>
                <a:latin typeface="Actay Wide Bd" pitchFamily="50" charset="-52"/>
              </a:rPr>
              <a:t>сверхсплавы</a:t>
            </a:r>
            <a:endParaRPr lang="ru-RU" sz="16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27316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145775" y="-191567"/>
            <a:ext cx="12233391" cy="6316793"/>
            <a:chOff x="-27903" y="1153886"/>
            <a:chExt cx="8530347" cy="5551714"/>
          </a:xfrm>
        </p:grpSpPr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1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2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276006" y="307718"/>
            <a:ext cx="12773244" cy="1587742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800" dirty="0">
                <a:solidFill>
                  <a:srgbClr val="857BFF"/>
                </a:solidFill>
                <a:latin typeface="Actay Wide Bd" pitchFamily="50" charset="-52"/>
              </a:rPr>
              <a:t>ФОРМА, СВЕТ, МАСШТАБ </a:t>
            </a:r>
            <a:r>
              <a:rPr lang="ru-RU" sz="4000" dirty="0">
                <a:solidFill>
                  <a:srgbClr val="857BFF"/>
                </a:solidFill>
                <a:latin typeface="Actay Wide Bd" pitchFamily="50" charset="-52"/>
              </a:rPr>
              <a:t>в</a:t>
            </a:r>
            <a:r>
              <a:rPr lang="ru-RU" sz="6000" dirty="0">
                <a:solidFill>
                  <a:srgbClr val="857BFF"/>
                </a:solidFill>
                <a:latin typeface="Actay Wide Bd" pitchFamily="50" charset="-52"/>
              </a:rPr>
              <a:t> </a:t>
            </a:r>
            <a:r>
              <a:rPr lang="ru-RU" sz="5500" dirty="0">
                <a:solidFill>
                  <a:srgbClr val="857BFF"/>
                </a:solidFill>
                <a:latin typeface="Actay Wide Bd" pitchFamily="50" charset="-52"/>
              </a:rPr>
              <a:t>АРХИТЕКТУРЕ</a:t>
            </a:r>
            <a:r>
              <a:rPr lang="ru-RU" sz="6000" dirty="0">
                <a:solidFill>
                  <a:srgbClr val="857BFF"/>
                </a:solidFill>
                <a:latin typeface="Actay Wide Bd" pitchFamily="50" charset="-52"/>
              </a:rPr>
              <a:t> </a:t>
            </a:r>
            <a:r>
              <a:rPr lang="ru-RU" sz="3800" dirty="0">
                <a:solidFill>
                  <a:schemeClr val="bg1"/>
                </a:solidFill>
                <a:latin typeface="Actay Wide Bd" pitchFamily="50" charset="-52"/>
              </a:rPr>
              <a:t>влияние на человека</a:t>
            </a:r>
            <a:endParaRPr lang="ru-RU" sz="3800" b="1" dirty="0">
              <a:solidFill>
                <a:srgbClr val="8077FE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519079" y="5418072"/>
            <a:ext cx="3265779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ctay Wide Bd" pitchFamily="50" charset="-52"/>
              </a:rPr>
              <a:t>Дорический ордер </a:t>
            </a:r>
            <a:r>
              <a:rPr lang="ru-RU" sz="20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—</a:t>
            </a:r>
            <a:r>
              <a:rPr lang="ru-RU" sz="2000" dirty="0">
                <a:solidFill>
                  <a:schemeClr val="bg1"/>
                </a:solidFill>
                <a:latin typeface="Actay Wide Bd" pitchFamily="50" charset="-52"/>
              </a:rPr>
              <a:t> </a:t>
            </a:r>
            <a:endParaRPr lang="ru-RU" sz="2000" b="1" dirty="0">
              <a:solidFill>
                <a:schemeClr val="bg1"/>
              </a:solidFill>
              <a:latin typeface="Actay Wide Bd" pitchFamily="50" charset="-52"/>
            </a:endParaRPr>
          </a:p>
          <a:p>
            <a:pPr algn="ctr"/>
            <a:r>
              <a:rPr lang="ru-RU" sz="2000" b="1" dirty="0">
                <a:solidFill>
                  <a:srgbClr val="C2BDFF"/>
                </a:solidFill>
                <a:latin typeface="Montserrat Medium" pitchFamily="2" charset="-52"/>
              </a:rPr>
              <a:t>гигантизм, величие</a:t>
            </a:r>
          </a:p>
          <a:p>
            <a:pPr algn="ctr"/>
            <a:r>
              <a:rPr lang="ru-RU" sz="2000" b="1" dirty="0">
                <a:solidFill>
                  <a:srgbClr val="CC99FF"/>
                </a:solidFill>
                <a:latin typeface="Montserrat Medium" pitchFamily="2" charset="-52"/>
              </a:rPr>
              <a:t>Человек — песчинка</a:t>
            </a:r>
          </a:p>
          <a:p>
            <a:pPr algn="ctr"/>
            <a:endParaRPr lang="ru-RU" sz="2400" b="1" dirty="0">
              <a:solidFill>
                <a:srgbClr val="C2BDFF"/>
              </a:solidFill>
              <a:latin typeface="Montserrat Medium" pitchFamily="2" charset="-52"/>
            </a:endParaRPr>
          </a:p>
        </p:txBody>
      </p:sp>
      <p:pic>
        <p:nvPicPr>
          <p:cNvPr id="3074" name="Picture 2" descr="греческое здание, дорический ордер, мрамор, огромное здание, статуи, эстетично, высокая детализация, гипердетализация, гиперреализм, апокалиптично, мощно + связно, 3D…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2" y="2041369"/>
            <a:ext cx="3079466" cy="336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01" y="4784709"/>
            <a:ext cx="125513" cy="3992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4537217" y="5418073"/>
            <a:ext cx="3265779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ctay Wide Bd" pitchFamily="50" charset="-52"/>
              </a:rPr>
              <a:t>Романский</a:t>
            </a:r>
            <a:r>
              <a:rPr lang="ru-RU" sz="2000" dirty="0">
                <a:solidFill>
                  <a:schemeClr val="bg1"/>
                </a:solidFill>
                <a:latin typeface="Actay Wide Bd" pitchFamily="50" charset="-52"/>
              </a:rPr>
              <a:t> стиль — неприступные </a:t>
            </a:r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замки — крепости</a:t>
            </a:r>
          </a:p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 </a:t>
            </a:r>
            <a:r>
              <a:rPr lang="ru-RU" sz="2000" b="1" dirty="0">
                <a:solidFill>
                  <a:srgbClr val="CC99FF"/>
                </a:solidFill>
                <a:latin typeface="Montserrat Medium" pitchFamily="2" charset="-52"/>
              </a:rPr>
              <a:t>подавление</a:t>
            </a:r>
            <a:r>
              <a:rPr lang="ru-RU" sz="2000" dirty="0">
                <a:solidFill>
                  <a:srgbClr val="CC99FF"/>
                </a:solidFill>
                <a:latin typeface="Actay Wide Bd" pitchFamily="50" charset="-52"/>
              </a:rPr>
              <a:t> </a:t>
            </a:r>
            <a:r>
              <a:rPr lang="ru-RU" sz="2000" b="1" dirty="0">
                <a:solidFill>
                  <a:srgbClr val="CC99FF"/>
                </a:solidFill>
                <a:latin typeface="Montserrat Medium" pitchFamily="2" charset="-52"/>
              </a:rPr>
              <a:t>Человека </a:t>
            </a:r>
            <a:endParaRPr lang="ru-RU" sz="2400" b="1" dirty="0">
              <a:solidFill>
                <a:srgbClr val="CC99FF"/>
              </a:solidFill>
              <a:latin typeface="Montserrat Medium" pitchFamily="2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8012775" y="5418072"/>
            <a:ext cx="4138845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ctay Wide Bd" pitchFamily="50" charset="-52"/>
              </a:rPr>
              <a:t>Готика тянулась к небу</a:t>
            </a:r>
          </a:p>
          <a:p>
            <a:pPr algn="ctr"/>
            <a:r>
              <a:rPr lang="ru-RU" sz="2000" b="1" dirty="0">
                <a:solidFill>
                  <a:srgbClr val="C2BDFF"/>
                </a:solidFill>
                <a:latin typeface="Montserrat Medium" pitchFamily="2" charset="-52"/>
              </a:rPr>
              <a:t>больше света и больше свободы</a:t>
            </a:r>
            <a:r>
              <a:rPr lang="ru-RU" sz="2000" b="1" dirty="0">
                <a:solidFill>
                  <a:srgbClr val="B648FF"/>
                </a:solidFill>
                <a:latin typeface="Montserrat Medium" pitchFamily="2" charset="-52"/>
              </a:rPr>
              <a:t> </a:t>
            </a:r>
          </a:p>
          <a:p>
            <a:pPr algn="ctr"/>
            <a:r>
              <a:rPr lang="ru-RU" sz="2000" b="1" dirty="0">
                <a:solidFill>
                  <a:srgbClr val="CC99FF"/>
                </a:solidFill>
                <a:latin typeface="Montserrat Medium" pitchFamily="2" charset="-52"/>
              </a:rPr>
              <a:t>Человек, подними голову</a:t>
            </a:r>
            <a:endParaRPr lang="ru-RU" sz="2400" b="1" dirty="0">
              <a:solidFill>
                <a:srgbClr val="CC99FF"/>
              </a:solidFill>
              <a:latin typeface="Montserrat Medium" pitchFamily="2" charset="-52"/>
            </a:endParaRPr>
          </a:p>
        </p:txBody>
      </p:sp>
      <p:pic>
        <p:nvPicPr>
          <p:cNvPr id="3076" name="Picture 4" descr="https://i.pinimg.com/564x/ef/09/b6/ef09b62bbedc596b118e1ed23e68c295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025" y="2052128"/>
            <a:ext cx="3166971" cy="333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.pinimg.com/564x/5e/2f/cb/5e2fcb5ea496046764428e844993ca3f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0" b="15565"/>
          <a:stretch/>
        </p:blipFill>
        <p:spPr bwMode="auto">
          <a:xfrm>
            <a:off x="8622215" y="2052127"/>
            <a:ext cx="3019206" cy="336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i.pinimg.com/564x/5e/2f/cb/5e2fcb5ea496046764428e844993ca3f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0" b="15565"/>
          <a:stretch/>
        </p:blipFill>
        <p:spPr bwMode="auto">
          <a:xfrm>
            <a:off x="8674407" y="2052127"/>
            <a:ext cx="3019206" cy="336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i.pinimg.com/564x/ef/09/b6/ef09b62bbedc596b118e1ed23e68c295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994" y="2052128"/>
            <a:ext cx="3166971" cy="333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90" y="4692980"/>
            <a:ext cx="222427" cy="70750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30" y="4027148"/>
            <a:ext cx="387989" cy="12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1086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145775" y="-191567"/>
            <a:ext cx="12233391" cy="6316793"/>
            <a:chOff x="-27903" y="1153886"/>
            <a:chExt cx="8530347" cy="5551714"/>
          </a:xfrm>
        </p:grpSpPr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1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2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276006" y="307718"/>
            <a:ext cx="12773244" cy="131023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800" dirty="0">
                <a:solidFill>
                  <a:srgbClr val="857BFF"/>
                </a:solidFill>
                <a:latin typeface="Actay Wide Bd" pitchFamily="50" charset="-52"/>
              </a:rPr>
              <a:t>ЦВЕТ </a:t>
            </a:r>
            <a:r>
              <a:rPr lang="ru-RU" sz="4000" dirty="0">
                <a:solidFill>
                  <a:srgbClr val="857BFF"/>
                </a:solidFill>
                <a:latin typeface="Actay Wide Bd" pitchFamily="50" charset="-52"/>
              </a:rPr>
              <a:t>в</a:t>
            </a:r>
            <a:r>
              <a:rPr lang="ru-RU" sz="6000" dirty="0">
                <a:solidFill>
                  <a:srgbClr val="857BFF"/>
                </a:solidFill>
                <a:latin typeface="Actay Wide Bd" pitchFamily="50" charset="-52"/>
              </a:rPr>
              <a:t> </a:t>
            </a:r>
            <a:r>
              <a:rPr lang="ru-RU" sz="5500" dirty="0">
                <a:solidFill>
                  <a:srgbClr val="857BFF"/>
                </a:solidFill>
                <a:latin typeface="Actay Wide Bd" pitchFamily="50" charset="-52"/>
              </a:rPr>
              <a:t>АРХИТЕКТУРЕ</a:t>
            </a:r>
            <a:r>
              <a:rPr lang="ru-RU" sz="6000" dirty="0">
                <a:solidFill>
                  <a:srgbClr val="857BFF"/>
                </a:solidFill>
                <a:latin typeface="Actay Wide Bd" pitchFamily="50" charset="-52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sz="3800" dirty="0">
                <a:solidFill>
                  <a:schemeClr val="bg1"/>
                </a:solidFill>
                <a:latin typeface="Actay Wide Bd" pitchFamily="50" charset="-52"/>
              </a:rPr>
              <a:t>влияние на человека</a:t>
            </a:r>
            <a:endParaRPr lang="ru-RU" sz="3800" b="1" dirty="0">
              <a:solidFill>
                <a:srgbClr val="8077FE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496766" y="5977608"/>
            <a:ext cx="11198468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ctay Wide Bd" pitchFamily="50" charset="-52"/>
              </a:rPr>
              <a:t>КАК РАСПОЛОЖЕНИЕ ЦВЕТА ВНУТРИ ПОМЕЩЕНИЯ ВИЗУАЛЬНО МЕНЯЕТ ЕГО ОБЪЕМ, ДЕЛАЕТ КОМНАТУ </a:t>
            </a:r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БОЛЬШЕ, ВЫШЕ, ДЛИННЕЕ, ШИРЕ</a:t>
            </a:r>
            <a:endParaRPr lang="ru-RU" sz="2400" b="1" dirty="0">
              <a:solidFill>
                <a:srgbClr val="C2BDFF"/>
              </a:solidFill>
              <a:latin typeface="Actay Wide Bd" pitchFamily="50" charset="-52"/>
            </a:endParaRPr>
          </a:p>
        </p:txBody>
      </p:sp>
      <p:pic>
        <p:nvPicPr>
          <p:cNvPr id="4100" name="Picture 4" descr="Расширение комнаты с помощью цвет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6555" r="4667" b="13333"/>
          <a:stretch/>
        </p:blipFill>
        <p:spPr bwMode="auto">
          <a:xfrm>
            <a:off x="435640" y="1958288"/>
            <a:ext cx="6615737" cy="345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95" y="2524721"/>
            <a:ext cx="245159" cy="7798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137400" y="3429000"/>
            <a:ext cx="4673600" cy="600075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4108" name="Picture 12" descr="Цвет и объёмно-пространственная форма помещени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1958084"/>
            <a:ext cx="4673600" cy="159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Цвет и объёмно-пространственная форма помещени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3829050"/>
            <a:ext cx="4673600" cy="158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387" y="2523520"/>
            <a:ext cx="245159" cy="77981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7348885" y="3226658"/>
            <a:ext cx="95544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Montserrat Medium" pitchFamily="2" charset="-52"/>
              </a:rPr>
              <a:t>выше</a:t>
            </a:r>
            <a:endParaRPr lang="ru-RU" b="1" dirty="0">
              <a:solidFill>
                <a:schemeClr val="tx1"/>
              </a:solidFill>
              <a:latin typeface="Montserrat Medium" pitchFamily="2" charset="-5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7322526" y="5108173"/>
            <a:ext cx="141098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dirty="0"/>
              <a:t>удлиняют</a:t>
            </a:r>
            <a:endParaRPr lang="ru-RU" b="1" dirty="0">
              <a:solidFill>
                <a:schemeClr val="tx1"/>
              </a:solidFill>
              <a:latin typeface="Montserrat Medium" pitchFamily="2" charset="-5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10025001" y="5117663"/>
            <a:ext cx="1899458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dirty="0"/>
              <a:t>шире и короче</a:t>
            </a:r>
            <a:endParaRPr lang="ru-RU" b="1" dirty="0">
              <a:solidFill>
                <a:schemeClr val="tx1"/>
              </a:solidFill>
              <a:latin typeface="Montserrat Medium" pitchFamily="2" charset="-5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10056527" y="3226657"/>
            <a:ext cx="1251933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dirty="0"/>
              <a:t>понижают</a:t>
            </a:r>
            <a:endParaRPr lang="ru-RU" b="1" dirty="0">
              <a:solidFill>
                <a:schemeClr val="tx1"/>
              </a:solidFill>
              <a:latin typeface="Montserrat Medium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75290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496766" y="269704"/>
            <a:ext cx="12773244" cy="131023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800" dirty="0">
                <a:solidFill>
                  <a:srgbClr val="857BFF"/>
                </a:solidFill>
                <a:latin typeface="Actay Wide Bd" pitchFamily="50" charset="-52"/>
              </a:rPr>
              <a:t>СВЕТ </a:t>
            </a:r>
            <a:r>
              <a:rPr lang="ru-RU" sz="4000" dirty="0">
                <a:solidFill>
                  <a:srgbClr val="857BFF"/>
                </a:solidFill>
                <a:latin typeface="Actay Wide Bd" pitchFamily="50" charset="-52"/>
              </a:rPr>
              <a:t>в</a:t>
            </a:r>
            <a:r>
              <a:rPr lang="ru-RU" sz="6000" dirty="0">
                <a:solidFill>
                  <a:srgbClr val="857BFF"/>
                </a:solidFill>
                <a:latin typeface="Actay Wide Bd" pitchFamily="50" charset="-52"/>
              </a:rPr>
              <a:t> </a:t>
            </a:r>
            <a:r>
              <a:rPr lang="ru-RU" sz="5500" dirty="0">
                <a:solidFill>
                  <a:srgbClr val="857BFF"/>
                </a:solidFill>
                <a:latin typeface="Actay Wide Bd" pitchFamily="50" charset="-52"/>
              </a:rPr>
              <a:t>АРХИТЕКТУРЕ</a:t>
            </a:r>
            <a:r>
              <a:rPr lang="ru-RU" sz="6000" dirty="0">
                <a:solidFill>
                  <a:srgbClr val="857BFF"/>
                </a:solidFill>
                <a:latin typeface="Actay Wide Bd" pitchFamily="50" charset="-52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sz="3800" dirty="0">
                <a:solidFill>
                  <a:schemeClr val="bg1"/>
                </a:solidFill>
                <a:latin typeface="Actay Wide Bd" pitchFamily="50" charset="-52"/>
              </a:rPr>
              <a:t>влияние на человека</a:t>
            </a:r>
            <a:endParaRPr lang="ru-RU" sz="3800" b="1" dirty="0">
              <a:solidFill>
                <a:srgbClr val="8077FE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s://tatlin.ru/MyWeb-Image/table/files/field/file/content-field/content/equality-field/id/equality/5436/1/%D0%A0%D0%B8%D1%81.%204.2-10%20%D0%A0%D0%B0%D1%81%D0%BF%D1%80%D0%B5%D0%B4%D0%B5%D0%BB%D0%B5%D0%BD%D0%B8%D0%B5%20%D1%81%D0%B2%D0%B5%D1%82%D0%B0%20%D0%B2%20%D0%BF%D1%80%D0%BE%D1%81%D1%82%D1%80%D0%B0%D0%BD%D1%81%D1%82%D0%B2%D0%B5.%20%D0%9D%D0%B0%D0%BF%D1%80%D0%B0%D0%B2%D0%BB%D0%B5%D0%BD%D0%B8%D0%B5%20%D1%81%D0%B2%D0%B5%D1%82%D0%BE%D0%B2%D1%8B%D1%85%20%D0%BF%D0%BE%D1%82%D0%BE%D0%BA%D0%BE%D0%B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7184" r="49488" b="4386"/>
          <a:stretch/>
        </p:blipFill>
        <p:spPr bwMode="auto">
          <a:xfrm>
            <a:off x="904875" y="1611137"/>
            <a:ext cx="3971926" cy="219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880"/>
          <a:stretch/>
        </p:blipFill>
        <p:spPr>
          <a:xfrm>
            <a:off x="5686424" y="1611137"/>
            <a:ext cx="5612423" cy="4281833"/>
          </a:xfrm>
          <a:prstGeom prst="rect">
            <a:avLst/>
          </a:prstGeom>
        </p:spPr>
      </p:pic>
      <p:pic>
        <p:nvPicPr>
          <p:cNvPr id="17" name="Picture 2" descr="https://tatlin.ru/MyWeb-Image/table/files/field/file/content-field/content/equality-field/id/equality/5436/1/%D0%A0%D0%B8%D1%81.%204.2-10%20%D0%A0%D0%B0%D1%81%D0%BF%D1%80%D0%B5%D0%B4%D0%B5%D0%BB%D0%B5%D0%BD%D0%B8%D0%B5%20%D1%81%D0%B2%D0%B5%D1%82%D0%B0%20%D0%B2%20%D0%BF%D1%80%D0%BE%D1%81%D1%82%D1%80%D0%B0%D0%BD%D1%81%D1%82%D0%B2%D0%B5.%20%D0%9D%D0%B0%D0%BF%D1%80%D0%B0%D0%B2%D0%BB%D0%B5%D0%BD%D0%B8%D0%B5%20%D1%81%D0%B2%D0%B5%D1%82%D0%BE%D0%B2%D1%8B%D1%85%20%D0%BF%D0%BE%D1%82%D0%BE%D0%BA%D0%BE%D0%B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4" t="7184" r="3084" b="8067"/>
          <a:stretch/>
        </p:blipFill>
        <p:spPr bwMode="auto">
          <a:xfrm>
            <a:off x="904875" y="3791367"/>
            <a:ext cx="3971926" cy="210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496766" y="6021542"/>
            <a:ext cx="11198468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ctay Wide Bd" pitchFamily="50" charset="-52"/>
              </a:rPr>
              <a:t>КАК РАСПОЛОЖЕНИЕ СВЕТА ВНУТРИ ПОМЕЩЕНИЯ ВИЗУАЛЬНО МЕНЯЕТ ЕГО ОБЪЕМ, КОМНАТА </a:t>
            </a:r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В РАЗНОМ ВОСПРИЯТИИ</a:t>
            </a:r>
            <a:endParaRPr lang="ru-RU" sz="2400" b="1" dirty="0">
              <a:solidFill>
                <a:srgbClr val="C2BDFF"/>
              </a:solidFill>
              <a:latin typeface="Actay Wide Bd" pitchFamily="50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5781676" y="1634706"/>
            <a:ext cx="1757260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tx1"/>
                </a:solidFill>
                <a:latin typeface="Actay Wide Bd" pitchFamily="50" charset="-52"/>
              </a:rPr>
              <a:t>расположение окон</a:t>
            </a:r>
            <a:endParaRPr lang="ru-RU" sz="1000" b="1" dirty="0">
              <a:solidFill>
                <a:schemeClr val="tx1"/>
              </a:solidFill>
              <a:latin typeface="Actay Wide Bd" pitchFamily="50" charset="-52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745" y="2057996"/>
            <a:ext cx="245159" cy="77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3126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145775" y="-191567"/>
            <a:ext cx="12233391" cy="6316793"/>
            <a:chOff x="-27903" y="1153886"/>
            <a:chExt cx="8530347" cy="5551714"/>
          </a:xfrm>
        </p:grpSpPr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1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2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643783" y="323993"/>
            <a:ext cx="11693992" cy="1323439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6000" dirty="0">
                <a:solidFill>
                  <a:srgbClr val="857BFF"/>
                </a:solidFill>
                <a:latin typeface="Actay Wide Bd" pitchFamily="50" charset="-52"/>
              </a:rPr>
              <a:t>ВЛИЯНИЕ АРХИТЕКТУРЫ</a:t>
            </a:r>
            <a:r>
              <a:rPr lang="ru-RU" sz="6000" dirty="0">
                <a:solidFill>
                  <a:schemeClr val="bg1"/>
                </a:solidFill>
                <a:latin typeface="Actay Wide Bd" pitchFamily="50" charset="-52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sz="4000" dirty="0">
                <a:solidFill>
                  <a:schemeClr val="bg1"/>
                </a:solidFill>
                <a:latin typeface="Actay Wide Bd" pitchFamily="50" charset="-52"/>
              </a:rPr>
              <a:t>на человека</a:t>
            </a:r>
            <a:endParaRPr lang="ru-RU" sz="4000" b="1" dirty="0">
              <a:solidFill>
                <a:srgbClr val="8077FE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3817776" y="5050992"/>
            <a:ext cx="4306290" cy="1323439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rgbClr val="CC99FF"/>
                </a:solidFill>
                <a:latin typeface="Actay Wide Bd" pitchFamily="50" charset="-52"/>
              </a:rPr>
              <a:t>АРХИТЕКТУРА </a:t>
            </a:r>
          </a:p>
          <a:p>
            <a:pPr algn="ctr"/>
            <a:r>
              <a:rPr lang="ru-RU" sz="2000" dirty="0">
                <a:solidFill>
                  <a:srgbClr val="CC99FF"/>
                </a:solidFill>
                <a:latin typeface="Actay Wide Bd" pitchFamily="50" charset="-52"/>
              </a:rPr>
              <a:t>ФОРМИРУЕТ НОВОЕ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ctay Wide Bd" pitchFamily="50" charset="-52"/>
              </a:rPr>
              <a:t>восприятия и сценарий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ctay Wide Bd" pitchFamily="50" charset="-52"/>
              </a:rPr>
              <a:t>жизни в пространстве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-18785" y="5001254"/>
            <a:ext cx="3199914" cy="2308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ctay Wide Bd" pitchFamily="50" charset="-52"/>
              </a:rPr>
              <a:t>Делаю только потому, что другие так делают</a:t>
            </a:r>
            <a:r>
              <a:rPr lang="ru-RU" sz="2000" b="1" dirty="0">
                <a:solidFill>
                  <a:srgbClr val="C2BDFF"/>
                </a:solidFill>
                <a:latin typeface="Actay Wide Bd" pitchFamily="50" charset="-52"/>
              </a:rPr>
              <a:t> </a:t>
            </a:r>
          </a:p>
          <a:p>
            <a:pPr algn="ctr"/>
            <a:endParaRPr lang="ru-RU" sz="2000" b="1" dirty="0">
              <a:solidFill>
                <a:srgbClr val="C2BDFF"/>
              </a:solidFill>
              <a:latin typeface="Actay Wide Bd" pitchFamily="50" charset="-52"/>
            </a:endParaRPr>
          </a:p>
          <a:p>
            <a:pPr algn="ctr"/>
            <a:r>
              <a:rPr lang="ru-RU" sz="2000" b="1" dirty="0">
                <a:solidFill>
                  <a:srgbClr val="CC99FF"/>
                </a:solidFill>
                <a:latin typeface="Actay Wide Bd" pitchFamily="50" charset="-52"/>
              </a:rPr>
              <a:t>вандализм и мусор</a:t>
            </a:r>
          </a:p>
          <a:p>
            <a:pPr algn="ctr"/>
            <a:endParaRPr lang="ru-RU" sz="2000" b="1" dirty="0">
              <a:solidFill>
                <a:srgbClr val="C2BDFF"/>
              </a:solidFill>
              <a:latin typeface="Actay Wide Bd" pitchFamily="50" charset="-52"/>
            </a:endParaRPr>
          </a:p>
          <a:p>
            <a:pPr algn="ctr"/>
            <a:endParaRPr lang="ru-RU" sz="2400" b="1" dirty="0">
              <a:solidFill>
                <a:srgbClr val="C2BDFF"/>
              </a:solidFill>
              <a:latin typeface="Actay Wide Bd" pitchFamily="50" charset="-52"/>
            </a:endParaRPr>
          </a:p>
        </p:txBody>
      </p:sp>
      <p:sp>
        <p:nvSpPr>
          <p:cNvPr id="24" name="Стрелка вправо 23"/>
          <p:cNvSpPr/>
          <p:nvPr/>
        </p:nvSpPr>
        <p:spPr>
          <a:xfrm>
            <a:off x="3285513" y="5328297"/>
            <a:ext cx="713984" cy="336534"/>
          </a:xfrm>
          <a:prstGeom prst="rightArrow">
            <a:avLst/>
          </a:prstGeom>
          <a:solidFill>
            <a:srgbClr val="04152D"/>
          </a:solidFill>
          <a:ln w="25400" cap="flat">
            <a:solidFill>
              <a:srgbClr val="C2BDFF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7533783" y="5262865"/>
            <a:ext cx="4302372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CC99FF"/>
                </a:solidFill>
                <a:latin typeface="Actay Wide Bd" pitchFamily="50" charset="-52"/>
              </a:rPr>
              <a:t>ОСОЗНАННОСТЬ</a:t>
            </a:r>
          </a:p>
        </p:txBody>
      </p:sp>
      <p:cxnSp>
        <p:nvCxnSpPr>
          <p:cNvPr id="26" name="Прямая соединительная линия 25"/>
          <p:cNvCxnSpPr>
            <a:cxnSpLocks/>
          </p:cNvCxnSpPr>
          <p:nvPr/>
        </p:nvCxnSpPr>
        <p:spPr>
          <a:xfrm>
            <a:off x="164988" y="4947855"/>
            <a:ext cx="2538476" cy="1234290"/>
          </a:xfrm>
          <a:prstGeom prst="line">
            <a:avLst/>
          </a:prstGeom>
          <a:noFill/>
          <a:ln w="63500" cap="flat" cmpd="dbl">
            <a:solidFill>
              <a:srgbClr val="FF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Стрелка вправо 28"/>
          <p:cNvSpPr/>
          <p:nvPr/>
        </p:nvSpPr>
        <p:spPr>
          <a:xfrm>
            <a:off x="7782787" y="5328297"/>
            <a:ext cx="713984" cy="336534"/>
          </a:xfrm>
          <a:prstGeom prst="rightArrow">
            <a:avLst/>
          </a:prstGeom>
          <a:solidFill>
            <a:srgbClr val="04152D"/>
          </a:solidFill>
          <a:ln w="25400" cap="flat">
            <a:solidFill>
              <a:srgbClr val="C2BDFF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https://i.pinimg.com/564x/18/d7/2c/18d72c22f313bfe3d7d62a966956117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9" r="17572"/>
          <a:stretch/>
        </p:blipFill>
        <p:spPr bwMode="auto">
          <a:xfrm>
            <a:off x="1845083" y="2315620"/>
            <a:ext cx="1643974" cy="181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f7/17/06/f71706b0b208864a180157eec73977a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8" y="1838999"/>
            <a:ext cx="2079494" cy="277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kommunarmelenki.ru/data/images/obshchestvo/7BjTlVikzE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27" t="1971" r="13340" b="28902"/>
          <a:stretch/>
        </p:blipFill>
        <p:spPr bwMode="auto">
          <a:xfrm>
            <a:off x="4148238" y="2005382"/>
            <a:ext cx="3522683" cy="2606276"/>
          </a:xfrm>
          <a:prstGeom prst="rect">
            <a:avLst/>
          </a:prstGeom>
          <a:solidFill>
            <a:srgbClr val="FFFFFF">
              <a:alpha val="52000"/>
            </a:srgbClr>
          </a:solidFill>
          <a:scene3d>
            <a:camera prst="perspectiveLeft"/>
            <a:lightRig rig="threePt" dir="t"/>
          </a:scene3d>
          <a:sp3d contourW="12700">
            <a:bevelT w="165100" prst="coolSlant"/>
            <a:contourClr>
              <a:srgbClr val="7200FF"/>
            </a:contourClr>
          </a:sp3d>
        </p:spPr>
      </p:pic>
      <p:pic>
        <p:nvPicPr>
          <p:cNvPr id="1034" name="Picture 10" descr="https://rv-ryazan.ru/wp-content/uploads/2021/02/%D0%B3%D0%BE%D1%80%D1%81%D1%80%D0%B5%D0%B4%D0%B0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11" t="11634" r="4960" b="24049"/>
          <a:stretch/>
        </p:blipFill>
        <p:spPr bwMode="auto">
          <a:xfrm>
            <a:off x="8276623" y="2005382"/>
            <a:ext cx="3256037" cy="2604828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sp3d contourW="12700">
            <a:bevelT w="165100" prst="coolSlant"/>
            <a:contourClr>
              <a:srgbClr val="7200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52480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145775" y="-191567"/>
            <a:ext cx="12233391" cy="6316793"/>
            <a:chOff x="-27903" y="1153886"/>
            <a:chExt cx="8530347" cy="5551714"/>
          </a:xfrm>
        </p:grpSpPr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1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2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249004" y="200253"/>
            <a:ext cx="11693992" cy="1323439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6000" dirty="0">
                <a:solidFill>
                  <a:srgbClr val="857BFF"/>
                </a:solidFill>
                <a:latin typeface="Actay Wide Bd" pitchFamily="50" charset="-52"/>
              </a:rPr>
              <a:t>ВЛИЯНИЕ АРХИТЕКТУРЫ</a:t>
            </a:r>
            <a:r>
              <a:rPr lang="ru-RU" sz="6000" dirty="0">
                <a:solidFill>
                  <a:schemeClr val="bg1"/>
                </a:solidFill>
                <a:latin typeface="Actay Wide Bd" pitchFamily="50" charset="-52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sz="4000" dirty="0">
                <a:solidFill>
                  <a:schemeClr val="bg1"/>
                </a:solidFill>
                <a:latin typeface="Actay Wide Bd" pitchFamily="50" charset="-52"/>
              </a:rPr>
              <a:t>    на человека</a:t>
            </a:r>
            <a:endParaRPr lang="ru-RU" sz="4000" b="1" dirty="0">
              <a:solidFill>
                <a:srgbClr val="8077FE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4" name="object 2"/>
          <p:cNvSpPr/>
          <p:nvPr/>
        </p:nvSpPr>
        <p:spPr>
          <a:xfrm>
            <a:off x="5738257" y="3095097"/>
            <a:ext cx="45720" cy="45720"/>
          </a:xfrm>
          <a:custGeom>
            <a:avLst/>
            <a:gdLst/>
            <a:ahLst/>
            <a:cxnLst/>
            <a:rect l="l" t="t" r="r" b="b"/>
            <a:pathLst>
              <a:path w="5079" h="11430">
                <a:moveTo>
                  <a:pt x="4752" y="3690"/>
                </a:moveTo>
                <a:lnTo>
                  <a:pt x="1292" y="5082"/>
                </a:lnTo>
                <a:lnTo>
                  <a:pt x="1165" y="10857"/>
                </a:lnTo>
                <a:lnTo>
                  <a:pt x="4752" y="10857"/>
                </a:lnTo>
                <a:lnTo>
                  <a:pt x="4752" y="3690"/>
                </a:lnTo>
                <a:close/>
              </a:path>
              <a:path w="5079" h="11430">
                <a:moveTo>
                  <a:pt x="1403" y="0"/>
                </a:moveTo>
                <a:lnTo>
                  <a:pt x="0" y="5601"/>
                </a:lnTo>
                <a:lnTo>
                  <a:pt x="1292" y="5082"/>
                </a:lnTo>
                <a:lnTo>
                  <a:pt x="1403" y="0"/>
                </a:lnTo>
                <a:close/>
              </a:path>
            </a:pathLst>
          </a:custGeom>
          <a:solidFill>
            <a:srgbClr val="4114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3"/>
          <p:cNvSpPr/>
          <p:nvPr/>
        </p:nvSpPr>
        <p:spPr>
          <a:xfrm>
            <a:off x="5611660" y="3105694"/>
            <a:ext cx="45720" cy="45720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312" y="3346"/>
                </a:moveTo>
                <a:lnTo>
                  <a:pt x="312" y="6151"/>
                </a:lnTo>
                <a:lnTo>
                  <a:pt x="4171" y="8088"/>
                </a:lnTo>
                <a:lnTo>
                  <a:pt x="2963" y="3583"/>
                </a:lnTo>
                <a:lnTo>
                  <a:pt x="312" y="3346"/>
                </a:lnTo>
                <a:close/>
              </a:path>
              <a:path w="8254" h="8255">
                <a:moveTo>
                  <a:pt x="2001" y="0"/>
                </a:moveTo>
                <a:lnTo>
                  <a:pt x="2963" y="3583"/>
                </a:lnTo>
                <a:lnTo>
                  <a:pt x="7645" y="4003"/>
                </a:lnTo>
                <a:lnTo>
                  <a:pt x="2001" y="0"/>
                </a:lnTo>
                <a:close/>
              </a:path>
              <a:path w="8254" h="8255">
                <a:moveTo>
                  <a:pt x="312" y="406"/>
                </a:moveTo>
                <a:lnTo>
                  <a:pt x="0" y="3318"/>
                </a:lnTo>
                <a:lnTo>
                  <a:pt x="312" y="3346"/>
                </a:lnTo>
                <a:lnTo>
                  <a:pt x="312" y="406"/>
                </a:lnTo>
                <a:close/>
              </a:path>
            </a:pathLst>
          </a:custGeom>
          <a:solidFill>
            <a:srgbClr val="4114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/>
          <p:cNvSpPr/>
          <p:nvPr/>
        </p:nvSpPr>
        <p:spPr>
          <a:xfrm>
            <a:off x="3546582" y="1449421"/>
            <a:ext cx="5142004" cy="5019473"/>
          </a:xfrm>
          <a:custGeom>
            <a:avLst/>
            <a:gdLst/>
            <a:ahLst/>
            <a:cxnLst/>
            <a:rect l="l" t="t" r="r" b="b"/>
            <a:pathLst>
              <a:path w="4437380" h="4437380">
                <a:moveTo>
                  <a:pt x="2218387" y="0"/>
                </a:moveTo>
                <a:lnTo>
                  <a:pt x="2036446" y="7353"/>
                </a:lnTo>
                <a:lnTo>
                  <a:pt x="1858554" y="29035"/>
                </a:lnTo>
                <a:lnTo>
                  <a:pt x="1685285" y="64472"/>
                </a:lnTo>
                <a:lnTo>
                  <a:pt x="1517207" y="113095"/>
                </a:lnTo>
                <a:lnTo>
                  <a:pt x="1354893" y="174332"/>
                </a:lnTo>
                <a:lnTo>
                  <a:pt x="1198913" y="247613"/>
                </a:lnTo>
                <a:lnTo>
                  <a:pt x="1049838" y="332366"/>
                </a:lnTo>
                <a:lnTo>
                  <a:pt x="908238" y="428021"/>
                </a:lnTo>
                <a:lnTo>
                  <a:pt x="774686" y="534007"/>
                </a:lnTo>
                <a:lnTo>
                  <a:pt x="649752" y="649753"/>
                </a:lnTo>
                <a:lnTo>
                  <a:pt x="534007" y="774687"/>
                </a:lnTo>
                <a:lnTo>
                  <a:pt x="428021" y="908239"/>
                </a:lnTo>
                <a:lnTo>
                  <a:pt x="332366" y="1049839"/>
                </a:lnTo>
                <a:lnTo>
                  <a:pt x="247613" y="1198914"/>
                </a:lnTo>
                <a:lnTo>
                  <a:pt x="174332" y="1354894"/>
                </a:lnTo>
                <a:lnTo>
                  <a:pt x="113095" y="1517209"/>
                </a:lnTo>
                <a:lnTo>
                  <a:pt x="64472" y="1685287"/>
                </a:lnTo>
                <a:lnTo>
                  <a:pt x="29035" y="1858557"/>
                </a:lnTo>
                <a:lnTo>
                  <a:pt x="7353" y="2036449"/>
                </a:lnTo>
                <a:lnTo>
                  <a:pt x="0" y="2218391"/>
                </a:lnTo>
                <a:lnTo>
                  <a:pt x="7353" y="2400333"/>
                </a:lnTo>
                <a:lnTo>
                  <a:pt x="29035" y="2578225"/>
                </a:lnTo>
                <a:lnTo>
                  <a:pt x="64472" y="2751496"/>
                </a:lnTo>
                <a:lnTo>
                  <a:pt x="113095" y="2919574"/>
                </a:lnTo>
                <a:lnTo>
                  <a:pt x="174332" y="3081888"/>
                </a:lnTo>
                <a:lnTo>
                  <a:pt x="247613" y="3237869"/>
                </a:lnTo>
                <a:lnTo>
                  <a:pt x="332366" y="3386944"/>
                </a:lnTo>
                <a:lnTo>
                  <a:pt x="428021" y="3528544"/>
                </a:lnTo>
                <a:lnTo>
                  <a:pt x="534007" y="3662096"/>
                </a:lnTo>
                <a:lnTo>
                  <a:pt x="649752" y="3787031"/>
                </a:lnTo>
                <a:lnTo>
                  <a:pt x="774686" y="3902776"/>
                </a:lnTo>
                <a:lnTo>
                  <a:pt x="908238" y="4008762"/>
                </a:lnTo>
                <a:lnTo>
                  <a:pt x="1049838" y="4104417"/>
                </a:lnTo>
                <a:lnTo>
                  <a:pt x="1198913" y="4189170"/>
                </a:lnTo>
                <a:lnTo>
                  <a:pt x="1354893" y="4262451"/>
                </a:lnTo>
                <a:lnTo>
                  <a:pt x="1517207" y="4323688"/>
                </a:lnTo>
                <a:lnTo>
                  <a:pt x="1685285" y="4372311"/>
                </a:lnTo>
                <a:lnTo>
                  <a:pt x="1858554" y="4407749"/>
                </a:lnTo>
                <a:lnTo>
                  <a:pt x="2036446" y="4429430"/>
                </a:lnTo>
                <a:lnTo>
                  <a:pt x="2218387" y="4436784"/>
                </a:lnTo>
                <a:lnTo>
                  <a:pt x="2400329" y="4429430"/>
                </a:lnTo>
                <a:lnTo>
                  <a:pt x="2578221" y="4407749"/>
                </a:lnTo>
                <a:lnTo>
                  <a:pt x="2751492" y="4372311"/>
                </a:lnTo>
                <a:lnTo>
                  <a:pt x="2919570" y="4323688"/>
                </a:lnTo>
                <a:lnTo>
                  <a:pt x="3081885" y="4262451"/>
                </a:lnTo>
                <a:lnTo>
                  <a:pt x="3237865" y="4189170"/>
                </a:lnTo>
                <a:lnTo>
                  <a:pt x="3288930" y="4160139"/>
                </a:lnTo>
                <a:lnTo>
                  <a:pt x="2218387" y="4160139"/>
                </a:lnTo>
                <a:lnTo>
                  <a:pt x="2059134" y="4153702"/>
                </a:lnTo>
                <a:lnTo>
                  <a:pt x="1903427" y="4134724"/>
                </a:lnTo>
                <a:lnTo>
                  <a:pt x="1751765" y="4103706"/>
                </a:lnTo>
                <a:lnTo>
                  <a:pt x="1604647" y="4061147"/>
                </a:lnTo>
                <a:lnTo>
                  <a:pt x="1462574" y="4007547"/>
                </a:lnTo>
                <a:lnTo>
                  <a:pt x="1326046" y="3943405"/>
                </a:lnTo>
                <a:lnTo>
                  <a:pt x="1195561" y="3869221"/>
                </a:lnTo>
                <a:lnTo>
                  <a:pt x="1071620" y="3785495"/>
                </a:lnTo>
                <a:lnTo>
                  <a:pt x="954723" y="3692726"/>
                </a:lnTo>
                <a:lnTo>
                  <a:pt x="845369" y="3591415"/>
                </a:lnTo>
                <a:lnTo>
                  <a:pt x="744057" y="3482061"/>
                </a:lnTo>
                <a:lnTo>
                  <a:pt x="651289" y="3365163"/>
                </a:lnTo>
                <a:lnTo>
                  <a:pt x="567563" y="3241222"/>
                </a:lnTo>
                <a:lnTo>
                  <a:pt x="493379" y="3110737"/>
                </a:lnTo>
                <a:lnTo>
                  <a:pt x="429237" y="2974208"/>
                </a:lnTo>
                <a:lnTo>
                  <a:pt x="375636" y="2832135"/>
                </a:lnTo>
                <a:lnTo>
                  <a:pt x="333077" y="2685016"/>
                </a:lnTo>
                <a:lnTo>
                  <a:pt x="302059" y="2533353"/>
                </a:lnTo>
                <a:lnTo>
                  <a:pt x="283082" y="2377645"/>
                </a:lnTo>
                <a:lnTo>
                  <a:pt x="276645" y="2218391"/>
                </a:lnTo>
                <a:lnTo>
                  <a:pt x="283082" y="2059138"/>
                </a:lnTo>
                <a:lnTo>
                  <a:pt x="302059" y="1903430"/>
                </a:lnTo>
                <a:lnTo>
                  <a:pt x="333077" y="1751767"/>
                </a:lnTo>
                <a:lnTo>
                  <a:pt x="375636" y="1604649"/>
                </a:lnTo>
                <a:lnTo>
                  <a:pt x="429237" y="1462576"/>
                </a:lnTo>
                <a:lnTo>
                  <a:pt x="493379" y="1326047"/>
                </a:lnTo>
                <a:lnTo>
                  <a:pt x="567563" y="1195562"/>
                </a:lnTo>
                <a:lnTo>
                  <a:pt x="651289" y="1071621"/>
                </a:lnTo>
                <a:lnTo>
                  <a:pt x="744057" y="954723"/>
                </a:lnTo>
                <a:lnTo>
                  <a:pt x="845369" y="845369"/>
                </a:lnTo>
                <a:lnTo>
                  <a:pt x="954723" y="744058"/>
                </a:lnTo>
                <a:lnTo>
                  <a:pt x="1071620" y="651289"/>
                </a:lnTo>
                <a:lnTo>
                  <a:pt x="1195561" y="567563"/>
                </a:lnTo>
                <a:lnTo>
                  <a:pt x="1326046" y="493379"/>
                </a:lnTo>
                <a:lnTo>
                  <a:pt x="1462574" y="429237"/>
                </a:lnTo>
                <a:lnTo>
                  <a:pt x="1604647" y="375636"/>
                </a:lnTo>
                <a:lnTo>
                  <a:pt x="1751765" y="333077"/>
                </a:lnTo>
                <a:lnTo>
                  <a:pt x="1903427" y="302059"/>
                </a:lnTo>
                <a:lnTo>
                  <a:pt x="2059134" y="283082"/>
                </a:lnTo>
                <a:lnTo>
                  <a:pt x="2218387" y="276645"/>
                </a:lnTo>
                <a:lnTo>
                  <a:pt x="3288930" y="276645"/>
                </a:lnTo>
                <a:lnTo>
                  <a:pt x="3237865" y="247613"/>
                </a:lnTo>
                <a:lnTo>
                  <a:pt x="3081885" y="174332"/>
                </a:lnTo>
                <a:lnTo>
                  <a:pt x="2919570" y="113095"/>
                </a:lnTo>
                <a:lnTo>
                  <a:pt x="2751492" y="64472"/>
                </a:lnTo>
                <a:lnTo>
                  <a:pt x="2578221" y="29035"/>
                </a:lnTo>
                <a:lnTo>
                  <a:pt x="2400329" y="7353"/>
                </a:lnTo>
                <a:lnTo>
                  <a:pt x="2218387" y="0"/>
                </a:lnTo>
                <a:close/>
              </a:path>
              <a:path w="4437380" h="4437380">
                <a:moveTo>
                  <a:pt x="3288930" y="276645"/>
                </a:moveTo>
                <a:lnTo>
                  <a:pt x="2218387" y="276645"/>
                </a:lnTo>
                <a:lnTo>
                  <a:pt x="2377640" y="283082"/>
                </a:lnTo>
                <a:lnTo>
                  <a:pt x="2533348" y="302059"/>
                </a:lnTo>
                <a:lnTo>
                  <a:pt x="2685010" y="333077"/>
                </a:lnTo>
                <a:lnTo>
                  <a:pt x="2832128" y="375636"/>
                </a:lnTo>
                <a:lnTo>
                  <a:pt x="2974202" y="429237"/>
                </a:lnTo>
                <a:lnTo>
                  <a:pt x="3110731" y="493379"/>
                </a:lnTo>
                <a:lnTo>
                  <a:pt x="3241216" y="567563"/>
                </a:lnTo>
                <a:lnTo>
                  <a:pt x="3365157" y="651289"/>
                </a:lnTo>
                <a:lnTo>
                  <a:pt x="3482055" y="744058"/>
                </a:lnTo>
                <a:lnTo>
                  <a:pt x="3591410" y="845369"/>
                </a:lnTo>
                <a:lnTo>
                  <a:pt x="3692721" y="954723"/>
                </a:lnTo>
                <a:lnTo>
                  <a:pt x="3785490" y="1071621"/>
                </a:lnTo>
                <a:lnTo>
                  <a:pt x="3869217" y="1195562"/>
                </a:lnTo>
                <a:lnTo>
                  <a:pt x="3943402" y="1326047"/>
                </a:lnTo>
                <a:lnTo>
                  <a:pt x="4007544" y="1462576"/>
                </a:lnTo>
                <a:lnTo>
                  <a:pt x="4061145" y="1604649"/>
                </a:lnTo>
                <a:lnTo>
                  <a:pt x="4103704" y="1751767"/>
                </a:lnTo>
                <a:lnTo>
                  <a:pt x="4134723" y="1903430"/>
                </a:lnTo>
                <a:lnTo>
                  <a:pt x="4153700" y="2059138"/>
                </a:lnTo>
                <a:lnTo>
                  <a:pt x="4160137" y="2218391"/>
                </a:lnTo>
                <a:lnTo>
                  <a:pt x="4153700" y="2377645"/>
                </a:lnTo>
                <a:lnTo>
                  <a:pt x="4134723" y="2533353"/>
                </a:lnTo>
                <a:lnTo>
                  <a:pt x="4103704" y="2685016"/>
                </a:lnTo>
                <a:lnTo>
                  <a:pt x="4061145" y="2832135"/>
                </a:lnTo>
                <a:lnTo>
                  <a:pt x="4007544" y="2974208"/>
                </a:lnTo>
                <a:lnTo>
                  <a:pt x="3943402" y="3110737"/>
                </a:lnTo>
                <a:lnTo>
                  <a:pt x="3869217" y="3241222"/>
                </a:lnTo>
                <a:lnTo>
                  <a:pt x="3785490" y="3365163"/>
                </a:lnTo>
                <a:lnTo>
                  <a:pt x="3692721" y="3482061"/>
                </a:lnTo>
                <a:lnTo>
                  <a:pt x="3591410" y="3591415"/>
                </a:lnTo>
                <a:lnTo>
                  <a:pt x="3482055" y="3692726"/>
                </a:lnTo>
                <a:lnTo>
                  <a:pt x="3365157" y="3785495"/>
                </a:lnTo>
                <a:lnTo>
                  <a:pt x="3241216" y="3869221"/>
                </a:lnTo>
                <a:lnTo>
                  <a:pt x="3110731" y="3943405"/>
                </a:lnTo>
                <a:lnTo>
                  <a:pt x="2974202" y="4007547"/>
                </a:lnTo>
                <a:lnTo>
                  <a:pt x="2832128" y="4061147"/>
                </a:lnTo>
                <a:lnTo>
                  <a:pt x="2685010" y="4103706"/>
                </a:lnTo>
                <a:lnTo>
                  <a:pt x="2533348" y="4134724"/>
                </a:lnTo>
                <a:lnTo>
                  <a:pt x="2377640" y="4153702"/>
                </a:lnTo>
                <a:lnTo>
                  <a:pt x="2218387" y="4160139"/>
                </a:lnTo>
                <a:lnTo>
                  <a:pt x="3288930" y="4160139"/>
                </a:lnTo>
                <a:lnTo>
                  <a:pt x="3386941" y="4104417"/>
                </a:lnTo>
                <a:lnTo>
                  <a:pt x="3528540" y="4008762"/>
                </a:lnTo>
                <a:lnTo>
                  <a:pt x="3662093" y="3902776"/>
                </a:lnTo>
                <a:lnTo>
                  <a:pt x="3787028" y="3787031"/>
                </a:lnTo>
                <a:lnTo>
                  <a:pt x="3902773" y="3662096"/>
                </a:lnTo>
                <a:lnTo>
                  <a:pt x="4008759" y="3528544"/>
                </a:lnTo>
                <a:lnTo>
                  <a:pt x="4104415" y="3386944"/>
                </a:lnTo>
                <a:lnTo>
                  <a:pt x="4189168" y="3237869"/>
                </a:lnTo>
                <a:lnTo>
                  <a:pt x="4262449" y="3081888"/>
                </a:lnTo>
                <a:lnTo>
                  <a:pt x="4323687" y="2919574"/>
                </a:lnTo>
                <a:lnTo>
                  <a:pt x="4372310" y="2751496"/>
                </a:lnTo>
                <a:lnTo>
                  <a:pt x="4407747" y="2578225"/>
                </a:lnTo>
                <a:lnTo>
                  <a:pt x="4429429" y="2400333"/>
                </a:lnTo>
                <a:lnTo>
                  <a:pt x="4436783" y="2218391"/>
                </a:lnTo>
                <a:lnTo>
                  <a:pt x="4429429" y="2036449"/>
                </a:lnTo>
                <a:lnTo>
                  <a:pt x="4407747" y="1858557"/>
                </a:lnTo>
                <a:lnTo>
                  <a:pt x="4372310" y="1685287"/>
                </a:lnTo>
                <a:lnTo>
                  <a:pt x="4323687" y="1517209"/>
                </a:lnTo>
                <a:lnTo>
                  <a:pt x="4262449" y="1354894"/>
                </a:lnTo>
                <a:lnTo>
                  <a:pt x="4189168" y="1198914"/>
                </a:lnTo>
                <a:lnTo>
                  <a:pt x="4104415" y="1049839"/>
                </a:lnTo>
                <a:lnTo>
                  <a:pt x="4008759" y="908239"/>
                </a:lnTo>
                <a:lnTo>
                  <a:pt x="3902773" y="774687"/>
                </a:lnTo>
                <a:lnTo>
                  <a:pt x="3787028" y="649753"/>
                </a:lnTo>
                <a:lnTo>
                  <a:pt x="3662093" y="534007"/>
                </a:lnTo>
                <a:lnTo>
                  <a:pt x="3528540" y="428021"/>
                </a:lnTo>
                <a:lnTo>
                  <a:pt x="3386941" y="332366"/>
                </a:lnTo>
                <a:lnTo>
                  <a:pt x="3288930" y="276645"/>
                </a:lnTo>
                <a:close/>
              </a:path>
            </a:pathLst>
          </a:custGeom>
          <a:solidFill>
            <a:srgbClr val="C2B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35"/>
          <p:cNvSpPr/>
          <p:nvPr/>
        </p:nvSpPr>
        <p:spPr>
          <a:xfrm>
            <a:off x="5159567" y="2353907"/>
            <a:ext cx="1944846" cy="17864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36"/>
          <p:cNvSpPr/>
          <p:nvPr/>
        </p:nvSpPr>
        <p:spPr>
          <a:xfrm>
            <a:off x="5273098" y="4663895"/>
            <a:ext cx="45720" cy="45720"/>
          </a:xfrm>
          <a:custGeom>
            <a:avLst/>
            <a:gdLst/>
            <a:ahLst/>
            <a:cxnLst/>
            <a:rect l="l" t="t" r="r" b="b"/>
            <a:pathLst>
              <a:path w="5714" h="5079">
                <a:moveTo>
                  <a:pt x="5382" y="3355"/>
                </a:moveTo>
                <a:lnTo>
                  <a:pt x="3209" y="3752"/>
                </a:lnTo>
                <a:lnTo>
                  <a:pt x="2735" y="5033"/>
                </a:lnTo>
                <a:lnTo>
                  <a:pt x="5382" y="3355"/>
                </a:lnTo>
                <a:close/>
              </a:path>
              <a:path w="5714" h="5079">
                <a:moveTo>
                  <a:pt x="4273" y="881"/>
                </a:moveTo>
                <a:lnTo>
                  <a:pt x="1448" y="1676"/>
                </a:lnTo>
                <a:lnTo>
                  <a:pt x="993" y="4157"/>
                </a:lnTo>
                <a:lnTo>
                  <a:pt x="3209" y="3752"/>
                </a:lnTo>
                <a:lnTo>
                  <a:pt x="4273" y="881"/>
                </a:lnTo>
                <a:close/>
              </a:path>
              <a:path w="5714" h="5079">
                <a:moveTo>
                  <a:pt x="1756" y="0"/>
                </a:moveTo>
                <a:lnTo>
                  <a:pt x="0" y="2084"/>
                </a:lnTo>
                <a:lnTo>
                  <a:pt x="1448" y="1676"/>
                </a:lnTo>
                <a:lnTo>
                  <a:pt x="1756" y="0"/>
                </a:lnTo>
                <a:close/>
              </a:path>
            </a:pathLst>
          </a:custGeom>
          <a:solidFill>
            <a:srgbClr val="4114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4170406" y="4290903"/>
            <a:ext cx="4001573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C99FF"/>
                </a:solidFill>
                <a:latin typeface="Actay Wide Bd" pitchFamily="50" charset="-52"/>
              </a:rPr>
              <a:t>СОЗДАНИЕ ОКРУЖЕНИЯ ЧЕЛОВЕКА НАПРАВЛЕННОГО НА: </a:t>
            </a: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4837428" y="1193458"/>
            <a:ext cx="2532437" cy="864000"/>
          </a:xfrm>
          <a:prstGeom prst="roundRect">
            <a:avLst>
              <a:gd name="adj" fmla="val 11546"/>
            </a:avLst>
          </a:prstGeom>
          <a:gradFill flip="none" rotWithShape="1">
            <a:gsLst>
              <a:gs pos="0">
                <a:srgbClr val="0E2031">
                  <a:alpha val="93000"/>
                </a:srgbClr>
              </a:gs>
              <a:gs pos="56000">
                <a:schemeClr val="accent4">
                  <a:lumMod val="89000"/>
                  <a:alpha val="35000"/>
                </a:schemeClr>
              </a:gs>
              <a:gs pos="78000">
                <a:schemeClr val="accent4">
                  <a:lumMod val="75000"/>
                </a:schemeClr>
              </a:gs>
              <a:gs pos="97000">
                <a:schemeClr val="accent4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4933606" y="1207279"/>
            <a:ext cx="2333302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ВОСПИТАНИЕ ТРАДИЦИОННЫХ ЦЕННОСТЕЙ</a:t>
            </a: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2109620" y="1832423"/>
            <a:ext cx="2278957" cy="792000"/>
          </a:xfrm>
          <a:prstGeom prst="roundRect">
            <a:avLst>
              <a:gd name="adj" fmla="val 11546"/>
            </a:avLst>
          </a:prstGeom>
          <a:gradFill flip="none" rotWithShape="1">
            <a:gsLst>
              <a:gs pos="0">
                <a:srgbClr val="0E2031">
                  <a:alpha val="46000"/>
                </a:srgbClr>
              </a:gs>
              <a:gs pos="56000">
                <a:schemeClr val="accent4">
                  <a:lumMod val="89000"/>
                  <a:alpha val="35000"/>
                </a:schemeClr>
              </a:gs>
              <a:gs pos="78000">
                <a:schemeClr val="accent4">
                  <a:lumMod val="75000"/>
                </a:schemeClr>
              </a:gs>
              <a:gs pos="97000">
                <a:schemeClr val="accent4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2026341" y="1953440"/>
            <a:ext cx="2355438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ФИЗИЧЕСКОЕ РАЗВИТИЕ</a:t>
            </a: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7795800" y="1802814"/>
            <a:ext cx="2278957" cy="792000"/>
          </a:xfrm>
          <a:prstGeom prst="roundRect">
            <a:avLst>
              <a:gd name="adj" fmla="val 11546"/>
            </a:avLst>
          </a:prstGeom>
          <a:gradFill flip="none" rotWithShape="1">
            <a:gsLst>
              <a:gs pos="0">
                <a:srgbClr val="0E2031">
                  <a:alpha val="46000"/>
                </a:srgbClr>
              </a:gs>
              <a:gs pos="56000">
                <a:schemeClr val="accent4">
                  <a:lumMod val="89000"/>
                  <a:alpha val="35000"/>
                </a:schemeClr>
              </a:gs>
              <a:gs pos="78000">
                <a:schemeClr val="accent4">
                  <a:lumMod val="75000"/>
                </a:schemeClr>
              </a:gs>
              <a:gs pos="97000">
                <a:schemeClr val="accent4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7761938" y="2028443"/>
            <a:ext cx="2355438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ДУХОВНОСТЬ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1421379" y="2963922"/>
            <a:ext cx="2385826" cy="792000"/>
          </a:xfrm>
          <a:prstGeom prst="roundRect">
            <a:avLst>
              <a:gd name="adj" fmla="val 11546"/>
            </a:avLst>
          </a:prstGeom>
          <a:gradFill flip="none" rotWithShape="1">
            <a:gsLst>
              <a:gs pos="0">
                <a:srgbClr val="0E2031">
                  <a:alpha val="46000"/>
                </a:srgbClr>
              </a:gs>
              <a:gs pos="56000">
                <a:schemeClr val="accent4">
                  <a:lumMod val="89000"/>
                  <a:alpha val="35000"/>
                </a:schemeClr>
              </a:gs>
              <a:gs pos="78000">
                <a:schemeClr val="accent4">
                  <a:lumMod val="75000"/>
                </a:schemeClr>
              </a:gs>
              <a:gs pos="97000">
                <a:schemeClr val="accent4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1444968" y="3084939"/>
            <a:ext cx="2355438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РАЗВИТИЕ ЛУЧШИХ КАЧЕСТВ</a:t>
            </a: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8395259" y="2965088"/>
            <a:ext cx="2520392" cy="792000"/>
          </a:xfrm>
          <a:prstGeom prst="roundRect">
            <a:avLst>
              <a:gd name="adj" fmla="val 11546"/>
            </a:avLst>
          </a:prstGeom>
          <a:gradFill flip="none" rotWithShape="1">
            <a:gsLst>
              <a:gs pos="0">
                <a:srgbClr val="0E2031">
                  <a:alpha val="46000"/>
                </a:srgbClr>
              </a:gs>
              <a:gs pos="56000">
                <a:schemeClr val="accent4">
                  <a:lumMod val="89000"/>
                  <a:alpha val="35000"/>
                </a:schemeClr>
              </a:gs>
              <a:gs pos="78000">
                <a:schemeClr val="accent4">
                  <a:lumMod val="75000"/>
                </a:schemeClr>
              </a:gs>
              <a:gs pos="97000">
                <a:schemeClr val="accent4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8485319" y="3105546"/>
            <a:ext cx="2355438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КУЛЬТУРА ОБЩИХ ПРОСТРАНСТВ</a:t>
            </a: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1209675" y="4101407"/>
            <a:ext cx="2512013" cy="792000"/>
          </a:xfrm>
          <a:prstGeom prst="roundRect">
            <a:avLst>
              <a:gd name="adj" fmla="val 11546"/>
            </a:avLst>
          </a:prstGeom>
          <a:gradFill flip="none" rotWithShape="1">
            <a:gsLst>
              <a:gs pos="0">
                <a:srgbClr val="0E2031">
                  <a:alpha val="46000"/>
                </a:srgbClr>
              </a:gs>
              <a:gs pos="56000">
                <a:schemeClr val="accent4">
                  <a:lumMod val="89000"/>
                  <a:alpha val="35000"/>
                </a:schemeClr>
              </a:gs>
              <a:gs pos="78000">
                <a:schemeClr val="accent4">
                  <a:lumMod val="75000"/>
                </a:schemeClr>
              </a:gs>
              <a:gs pos="97000">
                <a:schemeClr val="accent4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1209675" y="4327036"/>
            <a:ext cx="2554632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ДОБРОСОСЕДСТВО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8402525" y="4140335"/>
            <a:ext cx="2854652" cy="792000"/>
          </a:xfrm>
          <a:prstGeom prst="roundRect">
            <a:avLst>
              <a:gd name="adj" fmla="val 11546"/>
            </a:avLst>
          </a:prstGeom>
          <a:gradFill flip="none" rotWithShape="1">
            <a:gsLst>
              <a:gs pos="0">
                <a:srgbClr val="0E2031">
                  <a:alpha val="46000"/>
                </a:srgbClr>
              </a:gs>
              <a:gs pos="56000">
                <a:schemeClr val="accent4">
                  <a:lumMod val="89000"/>
                  <a:alpha val="35000"/>
                </a:schemeClr>
              </a:gs>
              <a:gs pos="78000">
                <a:schemeClr val="accent4">
                  <a:lumMod val="75000"/>
                </a:schemeClr>
              </a:gs>
              <a:gs pos="97000">
                <a:schemeClr val="accent4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8426762" y="4273072"/>
            <a:ext cx="2764592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ИНТЕЛЛЕКТУАЛЬНОЕ РАЗВИТИЕ</a:t>
            </a:r>
            <a:r>
              <a:rPr lang="ru-RU" sz="1600" dirty="0"/>
              <a:t> </a:t>
            </a:r>
            <a:endParaRPr lang="ru-RU" sz="1600" b="1" dirty="0">
              <a:solidFill>
                <a:schemeClr val="bg1"/>
              </a:solidFill>
              <a:latin typeface="Actay Wide Bd" pitchFamily="50" charset="-52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730901" y="5236704"/>
            <a:ext cx="2512013" cy="792000"/>
          </a:xfrm>
          <a:prstGeom prst="roundRect">
            <a:avLst>
              <a:gd name="adj" fmla="val 11546"/>
            </a:avLst>
          </a:prstGeom>
          <a:gradFill flip="none" rotWithShape="1">
            <a:gsLst>
              <a:gs pos="0">
                <a:srgbClr val="0E2031">
                  <a:alpha val="46000"/>
                </a:srgbClr>
              </a:gs>
              <a:gs pos="56000">
                <a:schemeClr val="accent4">
                  <a:lumMod val="89000"/>
                  <a:alpha val="35000"/>
                </a:schemeClr>
              </a:gs>
              <a:gs pos="78000">
                <a:schemeClr val="accent4">
                  <a:lumMod val="75000"/>
                </a:schemeClr>
              </a:gs>
              <a:gs pos="97000">
                <a:schemeClr val="accent4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1709591" y="5361972"/>
            <a:ext cx="2554632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ДОСТУПНОСТЬ СРЕДЫ</a:t>
            </a: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8002588" y="5236704"/>
            <a:ext cx="2854652" cy="792000"/>
          </a:xfrm>
          <a:prstGeom prst="roundRect">
            <a:avLst>
              <a:gd name="adj" fmla="val 11546"/>
            </a:avLst>
          </a:prstGeom>
          <a:gradFill flip="none" rotWithShape="1">
            <a:gsLst>
              <a:gs pos="0">
                <a:srgbClr val="0E2031">
                  <a:alpha val="46000"/>
                </a:srgbClr>
              </a:gs>
              <a:gs pos="56000">
                <a:schemeClr val="accent4">
                  <a:lumMod val="89000"/>
                  <a:alpha val="35000"/>
                </a:schemeClr>
              </a:gs>
              <a:gs pos="78000">
                <a:schemeClr val="accent4">
                  <a:lumMod val="75000"/>
                </a:schemeClr>
              </a:gs>
              <a:gs pos="97000">
                <a:schemeClr val="accent4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8026825" y="5369441"/>
            <a:ext cx="2764592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СОЗИДАТЕЛЬНЫЙ ТРУД</a:t>
            </a:r>
            <a:r>
              <a:rPr lang="ru-RU" sz="1600" dirty="0"/>
              <a:t> </a:t>
            </a:r>
            <a:endParaRPr lang="ru-RU" sz="1600" b="1" dirty="0">
              <a:solidFill>
                <a:schemeClr val="bg1"/>
              </a:solidFill>
              <a:latin typeface="Actay Wide Bd" pitchFamily="50" charset="-52"/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4831621" y="5858042"/>
            <a:ext cx="2532437" cy="864000"/>
          </a:xfrm>
          <a:prstGeom prst="roundRect">
            <a:avLst>
              <a:gd name="adj" fmla="val 11546"/>
            </a:avLst>
          </a:prstGeom>
          <a:gradFill flip="none" rotWithShape="1">
            <a:gsLst>
              <a:gs pos="0">
                <a:srgbClr val="0E2031">
                  <a:alpha val="93000"/>
                </a:srgbClr>
              </a:gs>
              <a:gs pos="56000">
                <a:schemeClr val="accent4">
                  <a:lumMod val="89000"/>
                  <a:alpha val="35000"/>
                </a:schemeClr>
              </a:gs>
              <a:gs pos="78000">
                <a:schemeClr val="accent4">
                  <a:lumMod val="75000"/>
                </a:schemeClr>
              </a:gs>
              <a:gs pos="97000">
                <a:schemeClr val="accent4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4955057" y="5891045"/>
            <a:ext cx="2333302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СОХРАНЕНИЕ ИСТОРИЧЕСКОЙ ПАМЯТИ</a:t>
            </a:r>
          </a:p>
        </p:txBody>
      </p:sp>
    </p:spTree>
    <p:extLst>
      <p:ext uri="{BB962C8B-B14F-4D97-AF65-F5344CB8AC3E}">
        <p14:creationId xmlns:p14="http://schemas.microsoft.com/office/powerpoint/2010/main" val="330408828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145775" y="-191567"/>
            <a:ext cx="12233391" cy="6316793"/>
            <a:chOff x="-27903" y="1153886"/>
            <a:chExt cx="8530347" cy="5551714"/>
          </a:xfrm>
        </p:grpSpPr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1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2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41854" y="284277"/>
            <a:ext cx="12258675" cy="220983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800" dirty="0">
                <a:solidFill>
                  <a:srgbClr val="857BFF"/>
                </a:solidFill>
                <a:latin typeface="Actay Wide Bd" pitchFamily="50" charset="-52"/>
              </a:rPr>
              <a:t>НАЦИОНАЛЬНАЯ ИДЕНТИЧНОСТЬ</a:t>
            </a:r>
          </a:p>
          <a:p>
            <a:r>
              <a:rPr lang="ru-RU" sz="3200" b="1" spc="-20" dirty="0">
                <a:solidFill>
                  <a:schemeClr val="bg1"/>
                </a:solidFill>
                <a:latin typeface="Actay Wide Bd" pitchFamily="50" charset="-52"/>
                <a:cs typeface="Golos Text" panose="020B0503020202020204" pitchFamily="34" charset="0"/>
              </a:rPr>
              <a:t>       ИДЕНТИЧНОСТЬ </a:t>
            </a:r>
            <a:r>
              <a:rPr lang="ru-RU" sz="3200" b="1" spc="-15" dirty="0">
                <a:solidFill>
                  <a:schemeClr val="bg1"/>
                </a:solidFill>
                <a:latin typeface="Actay Wide Bd" pitchFamily="50" charset="-52"/>
                <a:cs typeface="Golos Text" panose="020B0503020202020204" pitchFamily="34" charset="0"/>
              </a:rPr>
              <a:t>и ГОРОД</a:t>
            </a:r>
            <a:endParaRPr lang="ru-RU" sz="3200" dirty="0">
              <a:solidFill>
                <a:schemeClr val="bg1"/>
              </a:solidFill>
              <a:latin typeface="Actay Wide Bd" pitchFamily="50" charset="-52"/>
              <a:cs typeface="Golos Text" panose="020B0503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4400" dirty="0">
                <a:solidFill>
                  <a:schemeClr val="bg1"/>
                </a:solidFill>
                <a:latin typeface="Actay Wide Bd" pitchFamily="50" charset="-52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sz="4000" dirty="0">
                <a:solidFill>
                  <a:schemeClr val="bg1"/>
                </a:solidFill>
                <a:latin typeface="Actay Wide Bd" pitchFamily="50" charset="-52"/>
              </a:rPr>
              <a:t>    </a:t>
            </a:r>
            <a:endParaRPr lang="ru-RU" sz="4000" b="1" dirty="0">
              <a:solidFill>
                <a:srgbClr val="8077FE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737907" y="2433826"/>
            <a:ext cx="3455778" cy="802981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rgbClr val="C2BDFF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783290" y="3661429"/>
            <a:ext cx="3410395" cy="802981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rgbClr val="C2BDFF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783290" y="4906092"/>
            <a:ext cx="3410395" cy="802981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rgbClr val="C2BDFF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384843" y="2396854"/>
            <a:ext cx="4256577" cy="864000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rgbClr val="C2BDFF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384844" y="3620419"/>
            <a:ext cx="4256578" cy="864000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rgbClr val="C2BDFF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384843" y="4891596"/>
            <a:ext cx="4256577" cy="864000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rgbClr val="C2BDFF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saturation sat="140000"/>
                    </a14:imgEffect>
                    <a14:imgEffect>
                      <a14:brightnessContrast bright="24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78" y="1859554"/>
            <a:ext cx="10741747" cy="4314825"/>
          </a:xfrm>
          <a:prstGeom prst="rect">
            <a:avLst/>
          </a:prstGeom>
        </p:spPr>
      </p:pic>
      <p:sp>
        <p:nvSpPr>
          <p:cNvPr id="39" name="Стрелка вправо 38"/>
          <p:cNvSpPr/>
          <p:nvPr/>
        </p:nvSpPr>
        <p:spPr>
          <a:xfrm>
            <a:off x="2887524" y="5155329"/>
            <a:ext cx="704608" cy="336534"/>
          </a:xfrm>
          <a:prstGeom prst="rightArrow">
            <a:avLst>
              <a:gd name="adj1" fmla="val 55660"/>
              <a:gd name="adj2" fmla="val 50000"/>
            </a:avLst>
          </a:prstGeom>
          <a:solidFill>
            <a:srgbClr val="04152D"/>
          </a:solidFill>
          <a:ln w="25400" cap="flat">
            <a:solidFill>
              <a:srgbClr val="C2BDFF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2914926" y="3839778"/>
            <a:ext cx="704608" cy="336534"/>
          </a:xfrm>
          <a:prstGeom prst="rightArrow">
            <a:avLst>
              <a:gd name="adj1" fmla="val 55660"/>
              <a:gd name="adj2" fmla="val 50000"/>
            </a:avLst>
          </a:prstGeom>
          <a:solidFill>
            <a:srgbClr val="04152D"/>
          </a:solidFill>
          <a:ln w="25400" cap="flat">
            <a:solidFill>
              <a:srgbClr val="C2BDFF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2887524" y="2685680"/>
            <a:ext cx="704608" cy="336534"/>
          </a:xfrm>
          <a:prstGeom prst="rightArrow">
            <a:avLst>
              <a:gd name="adj1" fmla="val 55660"/>
              <a:gd name="adj2" fmla="val 50000"/>
            </a:avLst>
          </a:prstGeom>
          <a:solidFill>
            <a:srgbClr val="04152D"/>
          </a:solidFill>
          <a:ln w="25400" cap="flat">
            <a:solidFill>
              <a:srgbClr val="C2BDFF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881951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0" y="-22753"/>
            <a:ext cx="12233391" cy="6316793"/>
            <a:chOff x="-27903" y="1153886"/>
            <a:chExt cx="8530347" cy="5551714"/>
          </a:xfrm>
        </p:grpSpPr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1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2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162838" y="232870"/>
            <a:ext cx="11924779" cy="270227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800" dirty="0">
                <a:solidFill>
                  <a:srgbClr val="857BFF"/>
                </a:solidFill>
                <a:latin typeface="Actay Wide Bd" pitchFamily="50" charset="-52"/>
              </a:rPr>
              <a:t>НАЦИОНАЛЬНАЯ ИДЕНТИЧНОСТЬ</a:t>
            </a:r>
          </a:p>
          <a:p>
            <a:r>
              <a:rPr lang="ru-RU" sz="3200" b="1" spc="-20" dirty="0">
                <a:solidFill>
                  <a:schemeClr val="bg1"/>
                </a:solidFill>
                <a:latin typeface="Actay Wide Bd" pitchFamily="50" charset="-52"/>
                <a:cs typeface="Golos Text" panose="020B0503020202020204" pitchFamily="34" charset="0"/>
              </a:rPr>
              <a:t> многонациональная страна с богатой </a:t>
            </a:r>
          </a:p>
          <a:p>
            <a:r>
              <a:rPr lang="ru-RU" sz="3200" b="1" spc="-20" dirty="0">
                <a:solidFill>
                  <a:srgbClr val="C2BDFF"/>
                </a:solidFill>
                <a:latin typeface="Actay Wide Bd" pitchFamily="50" charset="-52"/>
                <a:cs typeface="Golos Text" panose="020B0503020202020204" pitchFamily="34" charset="0"/>
              </a:rPr>
              <a:t> культурой, историей, традициями и наследием</a:t>
            </a:r>
            <a:endParaRPr lang="ru-RU" sz="3200" dirty="0">
              <a:solidFill>
                <a:srgbClr val="C2BDFF"/>
              </a:solidFill>
              <a:latin typeface="Actay Wide Bd" pitchFamily="50" charset="-52"/>
              <a:cs typeface="Golos Text" panose="020B0503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4400" dirty="0">
                <a:solidFill>
                  <a:schemeClr val="bg1"/>
                </a:solidFill>
                <a:latin typeface="Actay Wide Bd" pitchFamily="50" charset="-52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4000" dirty="0">
                <a:solidFill>
                  <a:schemeClr val="bg1"/>
                </a:solidFill>
                <a:latin typeface="Actay Wide Bd" pitchFamily="50" charset="-52"/>
              </a:rPr>
              <a:t>    </a:t>
            </a:r>
            <a:endParaRPr lang="ru-RU" sz="4000" b="1" dirty="0">
              <a:solidFill>
                <a:srgbClr val="8077FE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49C604B7-CA3F-4433-AF57-89C282EA332E}"/>
              </a:ext>
            </a:extLst>
          </p:cNvPr>
          <p:cNvSpPr txBox="1">
            <a:spLocks/>
          </p:cNvSpPr>
          <p:nvPr/>
        </p:nvSpPr>
        <p:spPr>
          <a:xfrm>
            <a:off x="588223" y="3414620"/>
            <a:ext cx="11015554" cy="29510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dirty="0">
                <a:solidFill>
                  <a:srgbClr val="CC99FF"/>
                </a:solidFill>
                <a:latin typeface="Actay Wide Bd" pitchFamily="50" charset="-52"/>
              </a:rPr>
              <a:t>НАЦИОНАЛЬНАЯ ИДЕНТИЧНОСТЬ </a:t>
            </a:r>
            <a:r>
              <a:rPr lang="ru-RU" sz="2400" dirty="0">
                <a:solidFill>
                  <a:schemeClr val="bg1"/>
                </a:solidFill>
                <a:latin typeface="Actay Wide Bd" pitchFamily="50" charset="-52"/>
              </a:rPr>
              <a:t>— основа стабильного существования любого государства</a:t>
            </a:r>
          </a:p>
          <a:p>
            <a:pPr>
              <a:lnSpc>
                <a:spcPct val="100000"/>
              </a:lnSpc>
            </a:pPr>
            <a:endParaRPr lang="ru-RU" sz="2400" dirty="0">
              <a:solidFill>
                <a:schemeClr val="bg1"/>
              </a:solidFill>
              <a:latin typeface="Actay Wide Bd" pitchFamily="50" charset="-52"/>
            </a:endParaRPr>
          </a:p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rgbClr val="CC99FF"/>
                </a:solidFill>
                <a:latin typeface="Actay Wide Bd" pitchFamily="50" charset="-52"/>
              </a:rPr>
              <a:t>НАЦИОНАЛЬНАЯ ИДЕНТИЧНОСТЬ </a:t>
            </a:r>
            <a:r>
              <a:rPr lang="ru-RU" sz="2400" dirty="0">
                <a:solidFill>
                  <a:schemeClr val="bg1"/>
                </a:solidFill>
                <a:latin typeface="Actay Wide Bd" pitchFamily="50" charset="-52"/>
              </a:rPr>
              <a:t>отражает понятия </a:t>
            </a:r>
            <a:r>
              <a:rPr lang="ru-RU" sz="2400" dirty="0">
                <a:solidFill>
                  <a:srgbClr val="C2BDFF"/>
                </a:solidFill>
                <a:latin typeface="Actay Wide Bd" pitchFamily="50" charset="-52"/>
              </a:rPr>
              <a:t>«традиционализм» </a:t>
            </a:r>
            <a:r>
              <a:rPr lang="ru-RU" sz="2400" dirty="0">
                <a:solidFill>
                  <a:schemeClr val="bg1"/>
                </a:solidFill>
                <a:latin typeface="Actay Wide Bd" pitchFamily="50" charset="-52"/>
              </a:rPr>
              <a:t>и</a:t>
            </a:r>
            <a:r>
              <a:rPr lang="ru-RU" sz="2400" dirty="0">
                <a:solidFill>
                  <a:srgbClr val="C2BDFF"/>
                </a:solidFill>
                <a:latin typeface="Actay Wide Bd" pitchFamily="50" charset="-52"/>
              </a:rPr>
              <a:t> «патриотизм»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51891" y="2382054"/>
            <a:ext cx="10287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pc="-20" dirty="0">
                <a:solidFill>
                  <a:srgbClr val="CC99FF"/>
                </a:solidFill>
                <a:latin typeface="Actay Wide Bd" pitchFamily="50" charset="-52"/>
                <a:cs typeface="Golos Text" panose="020B0503020202020204" pitchFamily="34" charset="0"/>
              </a:rPr>
              <a:t>ИДЕНТИЧНОСТЬ </a:t>
            </a:r>
            <a:r>
              <a:rPr lang="ru-RU" sz="3200" b="1" spc="-15" dirty="0">
                <a:solidFill>
                  <a:srgbClr val="CC99FF"/>
                </a:solidFill>
                <a:latin typeface="Actay Wide Bd" pitchFamily="50" charset="-52"/>
                <a:cs typeface="Golos Text" panose="020B0503020202020204" pitchFamily="34" charset="0"/>
              </a:rPr>
              <a:t>—</a:t>
            </a:r>
            <a:r>
              <a:rPr lang="ru-RU" sz="3200" b="1" spc="-5" dirty="0">
                <a:solidFill>
                  <a:srgbClr val="CC99FF"/>
                </a:solidFill>
                <a:latin typeface="Actay Wide Bd" pitchFamily="50" charset="-52"/>
                <a:cs typeface="Golos Text" panose="020B0503020202020204" pitchFamily="34" charset="0"/>
              </a:rPr>
              <a:t> </a:t>
            </a:r>
            <a:r>
              <a:rPr lang="ru-RU" sz="3200" b="1" spc="-20" dirty="0">
                <a:solidFill>
                  <a:srgbClr val="CC99FF"/>
                </a:solidFill>
                <a:latin typeface="Actay Wide Bd" pitchFamily="50" charset="-52"/>
                <a:cs typeface="Golos Text" panose="020B0503020202020204" pitchFamily="34" charset="0"/>
              </a:rPr>
              <a:t>ДОСТОЯНИЕ</a:t>
            </a:r>
            <a:r>
              <a:rPr lang="ru-RU" sz="3200" b="1" spc="-5" dirty="0">
                <a:solidFill>
                  <a:srgbClr val="CC99FF"/>
                </a:solidFill>
                <a:latin typeface="Actay Wide Bd" pitchFamily="50" charset="-52"/>
                <a:cs typeface="Golos Text" panose="020B0503020202020204" pitchFamily="34" charset="0"/>
              </a:rPr>
              <a:t> </a:t>
            </a:r>
            <a:r>
              <a:rPr lang="ru-RU" sz="3200" b="1" spc="-20" dirty="0">
                <a:solidFill>
                  <a:srgbClr val="CC99FF"/>
                </a:solidFill>
                <a:latin typeface="Actay Wide Bd" pitchFamily="50" charset="-52"/>
                <a:cs typeface="Golos Text" panose="020B0503020202020204" pitchFamily="34" charset="0"/>
              </a:rPr>
              <a:t>РЕГИОНА!</a:t>
            </a:r>
            <a:endParaRPr lang="ru-RU" sz="3200" dirty="0">
              <a:solidFill>
                <a:srgbClr val="CC99FF"/>
              </a:solidFill>
              <a:latin typeface="Actay Wide Bd" pitchFamily="50" charset="-52"/>
              <a:cs typeface="Golos Text" panose="020B0503020202020204" pitchFamily="34" charset="0"/>
            </a:endParaRPr>
          </a:p>
        </p:txBody>
      </p:sp>
      <p:sp>
        <p:nvSpPr>
          <p:cNvPr id="16" name="object 10"/>
          <p:cNvSpPr/>
          <p:nvPr/>
        </p:nvSpPr>
        <p:spPr>
          <a:xfrm>
            <a:off x="743815" y="2283632"/>
            <a:ext cx="813812" cy="833971"/>
          </a:xfrm>
          <a:prstGeom prst="rect">
            <a:avLst/>
          </a:prstGeom>
          <a:blipFill dpi="0" rotWithShape="1">
            <a:blip r:embed="rId3" cstate="print">
              <a:alphaModFix amt="50000"/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  <a14:imgEffect>
                        <a14:colorTemperature colorTemp="5300"/>
                      </a14:imgEffect>
                      <a14:imgEffect>
                        <a14:saturation sat="400000"/>
                      </a14:imgEffect>
                      <a14:imgEffect>
                        <a14:brightnessContrast bright="25000" contrast="58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663873959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145775" y="-191567"/>
            <a:ext cx="12233391" cy="6316793"/>
            <a:chOff x="-27903" y="1153886"/>
            <a:chExt cx="8530347" cy="5551714"/>
          </a:xfrm>
        </p:grpSpPr>
        <p:sp>
          <p:nvSpPr>
            <p:cNvPr id="8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9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7" name="Google Shape;319;p3">
            <a:extLst>
              <a:ext uri="{FF2B5EF4-FFF2-40B4-BE49-F238E27FC236}">
                <a16:creationId xmlns="" xmlns:a16="http://schemas.microsoft.com/office/drawing/2014/main" id="{A41A77FB-8D8B-9D4A-55C0-73F86414964D}"/>
              </a:ext>
            </a:extLst>
          </p:cNvPr>
          <p:cNvSpPr txBox="1"/>
          <p:nvPr/>
        </p:nvSpPr>
        <p:spPr>
          <a:xfrm>
            <a:off x="761705" y="604237"/>
            <a:ext cx="10668590" cy="5039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4999" tIns="44999" rIns="44999" bIns="44999">
            <a:spAutoFit/>
          </a:bodyPr>
          <a:lstStyle>
            <a:lvl1pPr>
              <a:lnSpc>
                <a:spcPct val="110000"/>
              </a:lnSpc>
              <a:defRPr sz="3000" b="1">
                <a:solidFill>
                  <a:srgbClr val="20242E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sz="8000" dirty="0">
                <a:solidFill>
                  <a:schemeClr val="bg1"/>
                </a:solidFill>
                <a:latin typeface="Actay Wide Bd" pitchFamily="2" charset="0"/>
              </a:rPr>
              <a:t>Как </a:t>
            </a:r>
            <a:r>
              <a:rPr lang="ru-RU" sz="8000" dirty="0">
                <a:solidFill>
                  <a:srgbClr val="CC99FF"/>
                </a:solidFill>
                <a:latin typeface="Actay Wide Bd" pitchFamily="2" charset="0"/>
              </a:rPr>
              <a:t>ИДЕНТИЧНОСТЬ</a:t>
            </a:r>
          </a:p>
          <a:p>
            <a:pPr algn="ctr">
              <a:lnSpc>
                <a:spcPct val="120000"/>
              </a:lnSpc>
            </a:pPr>
            <a:r>
              <a:rPr lang="ru-RU" sz="5400" dirty="0">
                <a:solidFill>
                  <a:schemeClr val="bg1"/>
                </a:solidFill>
                <a:latin typeface="Actay Wide Bd" pitchFamily="2" charset="0"/>
              </a:rPr>
              <a:t>применяют в проектах АРХИТЕКТОРЫ</a:t>
            </a:r>
            <a:r>
              <a:rPr lang="ru-RU" sz="5400" dirty="0">
                <a:solidFill>
                  <a:srgbClr val="CC99FF"/>
                </a:solidFill>
                <a:latin typeface="Actay Wide Bd" pitchFamily="2" charset="0"/>
              </a:rPr>
              <a:t> </a:t>
            </a:r>
            <a:r>
              <a:rPr lang="ru-RU" sz="5400" dirty="0">
                <a:solidFill>
                  <a:schemeClr val="bg1"/>
                </a:solidFill>
                <a:latin typeface="Actay Wide B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2660652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0" y="-22753"/>
            <a:ext cx="12233391" cy="6316793"/>
            <a:chOff x="-27903" y="1153886"/>
            <a:chExt cx="8530347" cy="5551714"/>
          </a:xfrm>
        </p:grpSpPr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1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2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13" name="object 2"/>
          <p:cNvSpPr/>
          <p:nvPr/>
        </p:nvSpPr>
        <p:spPr>
          <a:xfrm>
            <a:off x="0" y="5103559"/>
            <a:ext cx="1627692" cy="1753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4" name="object 4"/>
          <p:cNvSpPr/>
          <p:nvPr/>
        </p:nvSpPr>
        <p:spPr>
          <a:xfrm>
            <a:off x="0" y="998163"/>
            <a:ext cx="2900102" cy="19334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7" name="object 5"/>
          <p:cNvSpPr/>
          <p:nvPr/>
        </p:nvSpPr>
        <p:spPr>
          <a:xfrm>
            <a:off x="2978320" y="998163"/>
            <a:ext cx="3346088" cy="19334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8" name="object 6"/>
          <p:cNvSpPr/>
          <p:nvPr/>
        </p:nvSpPr>
        <p:spPr>
          <a:xfrm>
            <a:off x="0" y="3004958"/>
            <a:ext cx="1619798" cy="20247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9" name="object 8"/>
          <p:cNvSpPr/>
          <p:nvPr/>
        </p:nvSpPr>
        <p:spPr>
          <a:xfrm>
            <a:off x="1699355" y="3004958"/>
            <a:ext cx="3032063" cy="20247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20" name="object 9"/>
          <p:cNvSpPr/>
          <p:nvPr/>
        </p:nvSpPr>
        <p:spPr>
          <a:xfrm>
            <a:off x="4803600" y="3004958"/>
            <a:ext cx="1520809" cy="20247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21" name="object 10"/>
          <p:cNvSpPr txBox="1"/>
          <p:nvPr/>
        </p:nvSpPr>
        <p:spPr>
          <a:xfrm>
            <a:off x="7079225" y="1096404"/>
            <a:ext cx="4375260" cy="974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910"/>
              </a:lnSpc>
            </a:pPr>
            <a:r>
              <a:rPr sz="1600" b="1" dirty="0">
                <a:solidFill>
                  <a:schemeClr val="bg1"/>
                </a:solidFill>
                <a:latin typeface="Century Gothic"/>
                <a:cs typeface="Century Gothic"/>
              </a:rPr>
              <a:t>ПЛЁС</a:t>
            </a:r>
            <a:r>
              <a:rPr sz="1600" b="1" spc="1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Century Gothic"/>
                <a:cs typeface="Century Gothic"/>
              </a:rPr>
              <a:t>—</a:t>
            </a:r>
            <a:r>
              <a:rPr sz="1600" spc="1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старинный</a:t>
            </a:r>
            <a:r>
              <a:rPr sz="1600" spc="1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город</a:t>
            </a:r>
            <a:r>
              <a:rPr sz="1600" spc="1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с</a:t>
            </a:r>
            <a:r>
              <a:rPr sz="1600" spc="1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удивительной</a:t>
            </a:r>
            <a:r>
              <a:rPr sz="1600" spc="1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и </a:t>
            </a:r>
            <a:r>
              <a:rPr sz="1600" spc="165" dirty="0">
                <a:solidFill>
                  <a:schemeClr val="bg1"/>
                </a:solidFill>
                <a:latin typeface="Century Gothic"/>
                <a:cs typeface="Century Gothic"/>
              </a:rPr>
              <a:t>б</a:t>
            </a:r>
            <a:r>
              <a:rPr sz="1600" spc="160" dirty="0">
                <a:solidFill>
                  <a:schemeClr val="bg1"/>
                </a:solidFill>
                <a:latin typeface="Century Gothic"/>
                <a:cs typeface="Century Gothic"/>
              </a:rPr>
              <a:t>ог</a:t>
            </a:r>
            <a:r>
              <a:rPr sz="1600" spc="165" dirty="0">
                <a:solidFill>
                  <a:schemeClr val="bg1"/>
                </a:solidFill>
                <a:latin typeface="Century Gothic"/>
                <a:cs typeface="Century Gothic"/>
              </a:rPr>
              <a:t>а</a:t>
            </a:r>
            <a:r>
              <a:rPr sz="1600" spc="160" dirty="0">
                <a:solidFill>
                  <a:schemeClr val="bg1"/>
                </a:solidFill>
                <a:latin typeface="Century Gothic"/>
                <a:cs typeface="Century Gothic"/>
              </a:rPr>
              <a:t>то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й </a:t>
            </a:r>
            <a:r>
              <a:rPr sz="1600" spc="204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spc="165" dirty="0">
                <a:solidFill>
                  <a:schemeClr val="bg1"/>
                </a:solidFill>
                <a:latin typeface="Century Gothic"/>
                <a:cs typeface="Century Gothic"/>
              </a:rPr>
              <a:t>ис</a:t>
            </a:r>
            <a:r>
              <a:rPr sz="1600" spc="160" dirty="0">
                <a:solidFill>
                  <a:schemeClr val="bg1"/>
                </a:solidFill>
                <a:latin typeface="Century Gothic"/>
                <a:cs typeface="Century Gothic"/>
              </a:rPr>
              <a:t>то</a:t>
            </a:r>
            <a:r>
              <a:rPr sz="1600" spc="165" dirty="0">
                <a:solidFill>
                  <a:schemeClr val="bg1"/>
                </a:solidFill>
                <a:latin typeface="Century Gothic"/>
                <a:cs typeface="Century Gothic"/>
              </a:rPr>
              <a:t>ри</a:t>
            </a:r>
            <a:r>
              <a:rPr sz="1600" spc="160" dirty="0">
                <a:solidFill>
                  <a:schemeClr val="bg1"/>
                </a:solidFill>
                <a:latin typeface="Century Gothic"/>
                <a:cs typeface="Century Gothic"/>
              </a:rPr>
              <a:t>е</a:t>
            </a:r>
            <a:r>
              <a:rPr sz="1600" spc="165" dirty="0">
                <a:solidFill>
                  <a:schemeClr val="bg1"/>
                </a:solidFill>
                <a:latin typeface="Century Gothic"/>
                <a:cs typeface="Century Gothic"/>
              </a:rPr>
              <a:t>й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, </a:t>
            </a:r>
            <a:r>
              <a:rPr sz="1600" spc="204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spc="160" dirty="0">
                <a:solidFill>
                  <a:schemeClr val="bg1"/>
                </a:solidFill>
                <a:latin typeface="Century Gothic"/>
                <a:cs typeface="Century Gothic"/>
              </a:rPr>
              <a:t>в</a:t>
            </a:r>
            <a:r>
              <a:rPr sz="1600" spc="165" dirty="0">
                <a:solidFill>
                  <a:schemeClr val="bg1"/>
                </a:solidFill>
                <a:latin typeface="Century Gothic"/>
                <a:cs typeface="Century Gothic"/>
              </a:rPr>
              <a:t>д</a:t>
            </a:r>
            <a:r>
              <a:rPr sz="1600" spc="160" dirty="0">
                <a:solidFill>
                  <a:schemeClr val="bg1"/>
                </a:solidFill>
                <a:latin typeface="Century Gothic"/>
                <a:cs typeface="Century Gothic"/>
              </a:rPr>
              <a:t>о</a:t>
            </a:r>
            <a:r>
              <a:rPr sz="1600" spc="165" dirty="0">
                <a:solidFill>
                  <a:schemeClr val="bg1"/>
                </a:solidFill>
                <a:latin typeface="Century Gothic"/>
                <a:cs typeface="Century Gothic"/>
              </a:rPr>
              <a:t>хн</a:t>
            </a:r>
            <a:r>
              <a:rPr sz="1600" spc="160" dirty="0">
                <a:solidFill>
                  <a:schemeClr val="bg1"/>
                </a:solidFill>
                <a:latin typeface="Century Gothic"/>
                <a:cs typeface="Century Gothic"/>
              </a:rPr>
              <a:t>ов</a:t>
            </a:r>
            <a:r>
              <a:rPr sz="1600" spc="165" dirty="0">
                <a:solidFill>
                  <a:schemeClr val="bg1"/>
                </a:solidFill>
                <a:latin typeface="Century Gothic"/>
                <a:cs typeface="Century Gothic"/>
              </a:rPr>
              <a:t>л</a:t>
            </a:r>
            <a:r>
              <a:rPr sz="1600" spc="160" dirty="0">
                <a:solidFill>
                  <a:schemeClr val="bg1"/>
                </a:solidFill>
                <a:latin typeface="Century Gothic"/>
                <a:cs typeface="Century Gothic"/>
              </a:rPr>
              <a:t>я</a:t>
            </a:r>
            <a:r>
              <a:rPr sz="1600" spc="165" dirty="0">
                <a:solidFill>
                  <a:schemeClr val="bg1"/>
                </a:solidFill>
                <a:latin typeface="Century Gothic"/>
                <a:cs typeface="Century Gothic"/>
              </a:rPr>
              <a:t>ющи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й </a:t>
            </a:r>
            <a:r>
              <a:rPr sz="1600" spc="70" dirty="0">
                <a:solidFill>
                  <a:schemeClr val="bg1"/>
                </a:solidFill>
                <a:latin typeface="Century Gothic"/>
                <a:cs typeface="Century Gothic"/>
              </a:rPr>
              <a:t>художнико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в </a:t>
            </a:r>
            <a:r>
              <a:rPr sz="1600" spc="114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spc="70" dirty="0">
                <a:solidFill>
                  <a:schemeClr val="bg1"/>
                </a:solidFill>
                <a:latin typeface="Century Gothic"/>
                <a:cs typeface="Century Gothic"/>
              </a:rPr>
              <a:t>с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о </a:t>
            </a:r>
            <a:r>
              <a:rPr sz="1600" spc="114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spc="70" dirty="0">
                <a:solidFill>
                  <a:schemeClr val="bg1"/>
                </a:solidFill>
                <a:latin typeface="Century Gothic"/>
                <a:cs typeface="Century Gothic"/>
              </a:rPr>
              <a:t>все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й </a:t>
            </a:r>
            <a:r>
              <a:rPr sz="1600" spc="114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spc="70" dirty="0">
                <a:solidFill>
                  <a:schemeClr val="bg1"/>
                </a:solidFill>
                <a:latin typeface="Century Gothic"/>
                <a:cs typeface="Century Gothic"/>
              </a:rPr>
              <a:t>России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. </a:t>
            </a:r>
            <a:r>
              <a:rPr sz="1600" spc="114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spc="70" dirty="0">
                <a:solidFill>
                  <a:schemeClr val="bg1"/>
                </a:solidFill>
                <a:latin typeface="Century Gothic"/>
                <a:cs typeface="Century Gothic"/>
              </a:rPr>
              <a:t>Турист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ы</a:t>
            </a:r>
          </a:p>
        </p:txBody>
      </p:sp>
      <p:sp>
        <p:nvSpPr>
          <p:cNvPr id="22" name="object 11"/>
          <p:cNvSpPr txBox="1"/>
          <p:nvPr/>
        </p:nvSpPr>
        <p:spPr>
          <a:xfrm>
            <a:off x="7083491" y="2174459"/>
            <a:ext cx="2738755" cy="974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1910"/>
              </a:lnSpc>
            </a:pPr>
            <a:r>
              <a:rPr sz="1600" spc="55" dirty="0">
                <a:solidFill>
                  <a:schemeClr val="bg1"/>
                </a:solidFill>
                <a:latin typeface="Century Gothic"/>
                <a:cs typeface="Century Gothic"/>
              </a:rPr>
              <a:t>приезжаю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т </a:t>
            </a:r>
            <a:r>
              <a:rPr sz="1600" spc="10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spc="55" dirty="0">
                <a:solidFill>
                  <a:schemeClr val="bg1"/>
                </a:solidFill>
                <a:latin typeface="Century Gothic"/>
                <a:cs typeface="Century Gothic"/>
              </a:rPr>
              <a:t>сюда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, </a:t>
            </a:r>
            <a:r>
              <a:rPr sz="1600" spc="10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spc="55" dirty="0">
                <a:solidFill>
                  <a:schemeClr val="bg1"/>
                </a:solidFill>
                <a:latin typeface="Century Gothic"/>
                <a:cs typeface="Century Gothic"/>
              </a:rPr>
              <a:t>чтоб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ы </a:t>
            </a:r>
            <a:r>
              <a:rPr sz="1600" spc="20" dirty="0">
                <a:solidFill>
                  <a:schemeClr val="bg1"/>
                </a:solidFill>
                <a:latin typeface="Century Gothic"/>
                <a:cs typeface="Century Gothic"/>
              </a:rPr>
              <a:t>истори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ю </a:t>
            </a:r>
            <a:r>
              <a:rPr sz="1600" spc="6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и </a:t>
            </a:r>
            <a:r>
              <a:rPr sz="1600" spc="6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spc="20" dirty="0">
                <a:solidFill>
                  <a:schemeClr val="bg1"/>
                </a:solidFill>
                <a:latin typeface="Century Gothic"/>
                <a:cs typeface="Century Gothic"/>
              </a:rPr>
              <a:t>почувствоват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ь </a:t>
            </a:r>
            <a:r>
              <a:rPr sz="1600" spc="25" dirty="0">
                <a:solidFill>
                  <a:schemeClr val="bg1"/>
                </a:solidFill>
                <a:latin typeface="Century Gothic"/>
                <a:cs typeface="Century Gothic"/>
              </a:rPr>
              <a:t>рит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м </a:t>
            </a:r>
            <a:r>
              <a:rPr sz="1600" spc="7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spc="25" dirty="0">
                <a:solidFill>
                  <a:schemeClr val="bg1"/>
                </a:solidFill>
                <a:latin typeface="Century Gothic"/>
                <a:cs typeface="Century Gothic"/>
              </a:rPr>
              <a:t>жизн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и </a:t>
            </a:r>
            <a:r>
              <a:rPr sz="1600" spc="7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spc="25" dirty="0">
                <a:solidFill>
                  <a:schemeClr val="bg1"/>
                </a:solidFill>
                <a:latin typeface="Century Gothic"/>
                <a:cs typeface="Century Gothic"/>
              </a:rPr>
              <a:t>небольшог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о города.</a:t>
            </a:r>
          </a:p>
        </p:txBody>
      </p:sp>
      <p:sp>
        <p:nvSpPr>
          <p:cNvPr id="23" name="object 12"/>
          <p:cNvSpPr txBox="1"/>
          <p:nvPr/>
        </p:nvSpPr>
        <p:spPr>
          <a:xfrm>
            <a:off x="9900264" y="2174459"/>
            <a:ext cx="1518920" cy="730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7780" algn="just">
              <a:lnSpc>
                <a:spcPts val="1910"/>
              </a:lnSpc>
            </a:pPr>
            <a:r>
              <a:rPr sz="1600" spc="55" dirty="0">
                <a:solidFill>
                  <a:schemeClr val="bg1"/>
                </a:solidFill>
                <a:latin typeface="Century Gothic"/>
                <a:cs typeface="Century Gothic"/>
              </a:rPr>
              <a:t>погрузитьс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я </a:t>
            </a:r>
            <a:r>
              <a:rPr sz="1600" spc="10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в </a:t>
            </a:r>
            <a:r>
              <a:rPr sz="1600" spc="20" dirty="0">
                <a:solidFill>
                  <a:schemeClr val="bg1"/>
                </a:solidFill>
                <a:latin typeface="Century Gothic"/>
                <a:cs typeface="Century Gothic"/>
              </a:rPr>
              <a:t>размеренны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й </a:t>
            </a:r>
            <a:r>
              <a:rPr sz="1600" spc="25" dirty="0">
                <a:solidFill>
                  <a:schemeClr val="bg1"/>
                </a:solidFill>
                <a:latin typeface="Century Gothic"/>
                <a:cs typeface="Century Gothic"/>
              </a:rPr>
              <a:t>приволжског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о</a:t>
            </a:r>
          </a:p>
        </p:txBody>
      </p:sp>
      <p:sp>
        <p:nvSpPr>
          <p:cNvPr id="24" name="object 13"/>
          <p:cNvSpPr txBox="1"/>
          <p:nvPr/>
        </p:nvSpPr>
        <p:spPr>
          <a:xfrm>
            <a:off x="7083491" y="3384844"/>
            <a:ext cx="4335780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910"/>
              </a:lnSpc>
            </a:pP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Плёс </a:t>
            </a:r>
            <a:r>
              <a:rPr sz="1600" spc="-1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– </a:t>
            </a:r>
            <a:r>
              <a:rPr sz="1600" spc="-1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настоящий </a:t>
            </a:r>
            <a:r>
              <a:rPr sz="1600" spc="-1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музей </a:t>
            </a:r>
            <a:r>
              <a:rPr sz="1600" spc="-1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под </a:t>
            </a:r>
            <a:r>
              <a:rPr sz="1600" spc="-1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открытым небом.</a:t>
            </a:r>
            <a:endParaRPr sz="160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5" name="object 14"/>
          <p:cNvSpPr txBox="1"/>
          <p:nvPr/>
        </p:nvSpPr>
        <p:spPr>
          <a:xfrm>
            <a:off x="7083378" y="4111072"/>
            <a:ext cx="4335780" cy="14721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1910"/>
              </a:lnSpc>
            </a:pPr>
            <a:r>
              <a:rPr sz="1600" spc="140" dirty="0">
                <a:solidFill>
                  <a:schemeClr val="bg1"/>
                </a:solidFill>
                <a:latin typeface="Century Gothic"/>
                <a:cs typeface="Century Gothic"/>
              </a:rPr>
              <a:t>Обра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з </a:t>
            </a:r>
            <a:r>
              <a:rPr sz="1600" spc="18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spc="140" dirty="0">
                <a:solidFill>
                  <a:schemeClr val="bg1"/>
                </a:solidFill>
                <a:latin typeface="Century Gothic"/>
                <a:cs typeface="Century Gothic"/>
              </a:rPr>
              <a:t>Плёс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а </a:t>
            </a:r>
            <a:r>
              <a:rPr sz="1600" spc="18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spc="140" dirty="0">
                <a:solidFill>
                  <a:schemeClr val="bg1"/>
                </a:solidFill>
                <a:latin typeface="Century Gothic"/>
                <a:cs typeface="Century Gothic"/>
              </a:rPr>
              <a:t>неразрывн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о </a:t>
            </a:r>
            <a:r>
              <a:rPr sz="1600" spc="18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spc="140" dirty="0">
                <a:solidFill>
                  <a:schemeClr val="bg1"/>
                </a:solidFill>
                <a:latin typeface="Century Gothic"/>
                <a:cs typeface="Century Gothic"/>
              </a:rPr>
              <a:t>связа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н </a:t>
            </a:r>
            <a:r>
              <a:rPr sz="1600" spc="18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с творчеством </a:t>
            </a:r>
            <a:r>
              <a:rPr sz="1600" spc="-14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выдающегося </a:t>
            </a:r>
            <a:r>
              <a:rPr sz="1600" spc="-14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художника </a:t>
            </a:r>
            <a:r>
              <a:rPr sz="1600" spc="-14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И. И.</a:t>
            </a:r>
            <a:r>
              <a:rPr sz="1600" spc="-18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Левитана.</a:t>
            </a:r>
          </a:p>
          <a:p>
            <a:pPr>
              <a:lnSpc>
                <a:spcPct val="100000"/>
              </a:lnSpc>
              <a:spcBef>
                <a:spcPts val="4"/>
              </a:spcBef>
            </a:pPr>
            <a:endParaRPr sz="165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ts val="1910"/>
              </a:lnSpc>
            </a:pP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Ж</a:t>
            </a:r>
            <a:r>
              <a:rPr sz="1600" spc="-14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е</a:t>
            </a:r>
            <a:r>
              <a:rPr sz="1600" spc="-14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м</a:t>
            </a:r>
            <a:r>
              <a:rPr sz="1600" spc="-14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ч</a:t>
            </a:r>
            <a:r>
              <a:rPr sz="1600" spc="-14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у</a:t>
            </a:r>
            <a:r>
              <a:rPr sz="1600" spc="-14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ж</a:t>
            </a:r>
            <a:r>
              <a:rPr sz="1600" spc="-14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и</a:t>
            </a:r>
            <a:r>
              <a:rPr sz="1600" spc="-14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н</a:t>
            </a:r>
            <a:r>
              <a:rPr sz="1600" spc="-14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а  </a:t>
            </a:r>
            <a:r>
              <a:rPr sz="1600" spc="-9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П</a:t>
            </a:r>
            <a:r>
              <a:rPr sz="1600" spc="-14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л</a:t>
            </a:r>
            <a:r>
              <a:rPr sz="1600" spc="-14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е</a:t>
            </a:r>
            <a:r>
              <a:rPr sz="1600" spc="-14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с</a:t>
            </a:r>
            <a:r>
              <a:rPr sz="1600" spc="-14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а  </a:t>
            </a:r>
            <a:r>
              <a:rPr sz="1600" spc="-9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–  </a:t>
            </a:r>
            <a:r>
              <a:rPr sz="1600" spc="-9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г</a:t>
            </a:r>
            <a:r>
              <a:rPr sz="1600" spc="-14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о</a:t>
            </a:r>
            <a:r>
              <a:rPr sz="1600" spc="-14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р</a:t>
            </a:r>
            <a:r>
              <a:rPr sz="1600" spc="-14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о</a:t>
            </a:r>
            <a:r>
              <a:rPr sz="1600" spc="-14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д</a:t>
            </a:r>
            <a:r>
              <a:rPr sz="1600" spc="-14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с</a:t>
            </a:r>
            <a:r>
              <a:rPr sz="1600" spc="-14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к</a:t>
            </a:r>
            <a:r>
              <a:rPr sz="1600" spc="-14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а</a:t>
            </a:r>
            <a:r>
              <a:rPr sz="1600" spc="-14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я </a:t>
            </a:r>
            <a:r>
              <a:rPr sz="1600" dirty="0" err="1">
                <a:solidFill>
                  <a:schemeClr val="bg1"/>
                </a:solidFill>
                <a:latin typeface="Century Gothic"/>
                <a:cs typeface="Century Gothic"/>
              </a:rPr>
              <a:t>набережная</a:t>
            </a:r>
            <a:r>
              <a:rPr sz="1600" spc="-18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 err="1">
                <a:solidFill>
                  <a:schemeClr val="bg1"/>
                </a:solidFill>
                <a:latin typeface="Century Gothic"/>
                <a:cs typeface="Century Gothic"/>
              </a:rPr>
              <a:t>Волги</a:t>
            </a:r>
            <a:endParaRPr sz="16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6" name="object 15"/>
          <p:cNvSpPr/>
          <p:nvPr/>
        </p:nvSpPr>
        <p:spPr>
          <a:xfrm>
            <a:off x="3833205" y="5103559"/>
            <a:ext cx="2491198" cy="17535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27" name="object 16"/>
          <p:cNvSpPr/>
          <p:nvPr/>
        </p:nvSpPr>
        <p:spPr>
          <a:xfrm>
            <a:off x="1699355" y="5103560"/>
            <a:ext cx="2081635" cy="17544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28" name="object 3"/>
          <p:cNvSpPr txBox="1"/>
          <p:nvPr/>
        </p:nvSpPr>
        <p:spPr>
          <a:xfrm>
            <a:off x="146500" y="142651"/>
            <a:ext cx="121979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dirty="0">
                <a:solidFill>
                  <a:srgbClr val="8077FE"/>
                </a:solidFill>
                <a:latin typeface="Actay Wide Bd" pitchFamily="50" charset="-52"/>
                <a:cs typeface="Gilroy ExtraBold"/>
              </a:rPr>
              <a:t>ПРИМЕРЫ Р</a:t>
            </a:r>
            <a:r>
              <a:rPr sz="4000" b="1" spc="20" dirty="0">
                <a:solidFill>
                  <a:srgbClr val="8077FE"/>
                </a:solidFill>
                <a:latin typeface="Actay Wide Bd" pitchFamily="50" charset="-52"/>
                <a:cs typeface="Gilroy ExtraBold"/>
              </a:rPr>
              <a:t>ЕА</a:t>
            </a:r>
            <a:r>
              <a:rPr sz="4000" b="1" dirty="0">
                <a:solidFill>
                  <a:srgbClr val="8077FE"/>
                </a:solidFill>
                <a:latin typeface="Actay Wide Bd" pitchFamily="50" charset="-52"/>
                <a:cs typeface="Gilroy ExtraBold"/>
              </a:rPr>
              <a:t>Л</a:t>
            </a:r>
            <a:r>
              <a:rPr sz="4000" b="1" spc="-25" dirty="0">
                <a:solidFill>
                  <a:srgbClr val="8077FE"/>
                </a:solidFill>
                <a:latin typeface="Actay Wide Bd" pitchFamily="50" charset="-52"/>
                <a:cs typeface="Gilroy ExtraBold"/>
              </a:rPr>
              <a:t>И</a:t>
            </a:r>
            <a:r>
              <a:rPr sz="4000" b="1" dirty="0">
                <a:solidFill>
                  <a:srgbClr val="8077FE"/>
                </a:solidFill>
                <a:latin typeface="Actay Wide Bd" pitchFamily="50" charset="-52"/>
                <a:cs typeface="Gilroy ExtraBold"/>
              </a:rPr>
              <a:t>ЗАЦИИ </a:t>
            </a:r>
            <a:r>
              <a:rPr sz="1900" b="1" dirty="0">
                <a:solidFill>
                  <a:schemeClr val="bg1"/>
                </a:solidFill>
                <a:latin typeface="Actay Wide Bd" pitchFamily="50" charset="-52"/>
                <a:cs typeface="Gilroy ExtraBold"/>
              </a:rPr>
              <a:t>НАЦИОН</a:t>
            </a:r>
            <a:r>
              <a:rPr sz="1900" b="1" spc="20" dirty="0">
                <a:solidFill>
                  <a:schemeClr val="bg1"/>
                </a:solidFill>
                <a:latin typeface="Actay Wide Bd" pitchFamily="50" charset="-52"/>
                <a:cs typeface="Gilroy ExtraBold"/>
              </a:rPr>
              <a:t>А</a:t>
            </a:r>
            <a:r>
              <a:rPr sz="1900" b="1" dirty="0">
                <a:solidFill>
                  <a:schemeClr val="bg1"/>
                </a:solidFill>
                <a:latin typeface="Actay Wide Bd" pitchFamily="50" charset="-52"/>
                <a:cs typeface="Gilroy ExtraBold"/>
              </a:rPr>
              <a:t>ЛЬНОЙ ИДЕНТИЧНО</a:t>
            </a:r>
            <a:r>
              <a:rPr sz="1900" b="1" spc="-25" dirty="0">
                <a:solidFill>
                  <a:schemeClr val="bg1"/>
                </a:solidFill>
                <a:latin typeface="Actay Wide Bd" pitchFamily="50" charset="-52"/>
                <a:cs typeface="Gilroy ExtraBold"/>
              </a:rPr>
              <a:t>С</a:t>
            </a:r>
            <a:r>
              <a:rPr sz="1900" b="1" dirty="0">
                <a:solidFill>
                  <a:schemeClr val="bg1"/>
                </a:solidFill>
                <a:latin typeface="Actay Wide Bd" pitchFamily="50" charset="-52"/>
                <a:cs typeface="Gilroy ExtraBold"/>
              </a:rPr>
              <a:t>ТИ</a:t>
            </a:r>
            <a:endParaRPr sz="1900" dirty="0">
              <a:solidFill>
                <a:schemeClr val="bg1"/>
              </a:solidFill>
              <a:latin typeface="Actay Wide Bd" pitchFamily="50" charset="-52"/>
              <a:cs typeface="Gilroy ExtraBold"/>
            </a:endParaRPr>
          </a:p>
        </p:txBody>
      </p:sp>
      <p:sp>
        <p:nvSpPr>
          <p:cNvPr id="29" name="object 7"/>
          <p:cNvSpPr/>
          <p:nvPr/>
        </p:nvSpPr>
        <p:spPr>
          <a:xfrm>
            <a:off x="9272464" y="6282047"/>
            <a:ext cx="59690" cy="273685"/>
          </a:xfrm>
          <a:custGeom>
            <a:avLst/>
            <a:gdLst/>
            <a:ahLst/>
            <a:cxnLst/>
            <a:rect l="l" t="t" r="r" b="b"/>
            <a:pathLst>
              <a:path w="59690" h="273684">
                <a:moveTo>
                  <a:pt x="54279" y="0"/>
                </a:moveTo>
                <a:lnTo>
                  <a:pt x="48480" y="5912"/>
                </a:lnTo>
                <a:lnTo>
                  <a:pt x="45068" y="8854"/>
                </a:lnTo>
                <a:lnTo>
                  <a:pt x="41993" y="12013"/>
                </a:lnTo>
                <a:lnTo>
                  <a:pt x="33059" y="21057"/>
                </a:lnTo>
                <a:lnTo>
                  <a:pt x="15116" y="38778"/>
                </a:lnTo>
                <a:lnTo>
                  <a:pt x="6038" y="47813"/>
                </a:lnTo>
                <a:lnTo>
                  <a:pt x="0" y="53914"/>
                </a:lnTo>
                <a:lnTo>
                  <a:pt x="994" y="58926"/>
                </a:lnTo>
                <a:lnTo>
                  <a:pt x="943" y="65639"/>
                </a:lnTo>
                <a:lnTo>
                  <a:pt x="763" y="122199"/>
                </a:lnTo>
                <a:lnTo>
                  <a:pt x="719" y="261489"/>
                </a:lnTo>
                <a:lnTo>
                  <a:pt x="877" y="268644"/>
                </a:lnTo>
                <a:lnTo>
                  <a:pt x="10224" y="271425"/>
                </a:lnTo>
                <a:lnTo>
                  <a:pt x="25075" y="272891"/>
                </a:lnTo>
                <a:lnTo>
                  <a:pt x="41113" y="273334"/>
                </a:lnTo>
                <a:lnTo>
                  <a:pt x="54022" y="273049"/>
                </a:lnTo>
                <a:lnTo>
                  <a:pt x="58190" y="272694"/>
                </a:lnTo>
                <a:lnTo>
                  <a:pt x="59075" y="261489"/>
                </a:lnTo>
                <a:lnTo>
                  <a:pt x="58798" y="246956"/>
                </a:lnTo>
                <a:lnTo>
                  <a:pt x="58601" y="122199"/>
                </a:lnTo>
                <a:lnTo>
                  <a:pt x="58721" y="20663"/>
                </a:lnTo>
                <a:lnTo>
                  <a:pt x="57589" y="3756"/>
                </a:lnTo>
                <a:lnTo>
                  <a:pt x="5427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30" name="object 8"/>
          <p:cNvSpPr/>
          <p:nvPr/>
        </p:nvSpPr>
        <p:spPr>
          <a:xfrm>
            <a:off x="9017832" y="6342917"/>
            <a:ext cx="59690" cy="212725"/>
          </a:xfrm>
          <a:custGeom>
            <a:avLst/>
            <a:gdLst/>
            <a:ahLst/>
            <a:cxnLst/>
            <a:rect l="l" t="t" r="r" b="b"/>
            <a:pathLst>
              <a:path w="59690" h="212725">
                <a:moveTo>
                  <a:pt x="58520" y="54187"/>
                </a:moveTo>
                <a:lnTo>
                  <a:pt x="1097" y="54187"/>
                </a:lnTo>
                <a:lnTo>
                  <a:pt x="925" y="115340"/>
                </a:lnTo>
                <a:lnTo>
                  <a:pt x="727" y="144938"/>
                </a:lnTo>
                <a:lnTo>
                  <a:pt x="753" y="189897"/>
                </a:lnTo>
                <a:lnTo>
                  <a:pt x="27297" y="212575"/>
                </a:lnTo>
                <a:lnTo>
                  <a:pt x="58331" y="211381"/>
                </a:lnTo>
                <a:lnTo>
                  <a:pt x="58616" y="208060"/>
                </a:lnTo>
                <a:lnTo>
                  <a:pt x="58823" y="199639"/>
                </a:lnTo>
                <a:lnTo>
                  <a:pt x="58932" y="189897"/>
                </a:lnTo>
                <a:lnTo>
                  <a:pt x="58853" y="81657"/>
                </a:lnTo>
                <a:lnTo>
                  <a:pt x="58657" y="68275"/>
                </a:lnTo>
                <a:lnTo>
                  <a:pt x="58508" y="55243"/>
                </a:lnTo>
                <a:lnTo>
                  <a:pt x="58520" y="54187"/>
                </a:lnTo>
                <a:close/>
              </a:path>
              <a:path w="59690" h="212725">
                <a:moveTo>
                  <a:pt x="57271" y="0"/>
                </a:moveTo>
                <a:lnTo>
                  <a:pt x="54065" y="947"/>
                </a:lnTo>
                <a:lnTo>
                  <a:pt x="52177" y="2762"/>
                </a:lnTo>
                <a:lnTo>
                  <a:pt x="50446" y="4658"/>
                </a:lnTo>
                <a:lnTo>
                  <a:pt x="46479" y="8690"/>
                </a:lnTo>
                <a:lnTo>
                  <a:pt x="45975" y="9598"/>
                </a:lnTo>
                <a:lnTo>
                  <a:pt x="44089" y="10425"/>
                </a:lnTo>
                <a:lnTo>
                  <a:pt x="42833" y="12204"/>
                </a:lnTo>
                <a:lnTo>
                  <a:pt x="39758" y="15513"/>
                </a:lnTo>
                <a:lnTo>
                  <a:pt x="38019" y="16480"/>
                </a:lnTo>
                <a:lnTo>
                  <a:pt x="37086" y="18554"/>
                </a:lnTo>
                <a:lnTo>
                  <a:pt x="15134" y="39905"/>
                </a:lnTo>
                <a:lnTo>
                  <a:pt x="12628" y="42379"/>
                </a:lnTo>
                <a:lnTo>
                  <a:pt x="10537" y="44723"/>
                </a:lnTo>
                <a:lnTo>
                  <a:pt x="0" y="55055"/>
                </a:lnTo>
                <a:lnTo>
                  <a:pt x="1097" y="54187"/>
                </a:lnTo>
                <a:lnTo>
                  <a:pt x="58520" y="54187"/>
                </a:lnTo>
                <a:lnTo>
                  <a:pt x="58627" y="44723"/>
                </a:lnTo>
                <a:lnTo>
                  <a:pt x="58715" y="39905"/>
                </a:lnTo>
                <a:lnTo>
                  <a:pt x="58978" y="28224"/>
                </a:lnTo>
                <a:lnTo>
                  <a:pt x="59032" y="18050"/>
                </a:lnTo>
                <a:lnTo>
                  <a:pt x="59178" y="16480"/>
                </a:lnTo>
                <a:lnTo>
                  <a:pt x="59295" y="12204"/>
                </a:lnTo>
                <a:lnTo>
                  <a:pt x="59342" y="5162"/>
                </a:lnTo>
                <a:lnTo>
                  <a:pt x="58099" y="3686"/>
                </a:lnTo>
                <a:lnTo>
                  <a:pt x="58207" y="1779"/>
                </a:lnTo>
                <a:lnTo>
                  <a:pt x="57271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31" name="object 9"/>
          <p:cNvSpPr/>
          <p:nvPr/>
        </p:nvSpPr>
        <p:spPr>
          <a:xfrm>
            <a:off x="9188060" y="6366263"/>
            <a:ext cx="59055" cy="189230"/>
          </a:xfrm>
          <a:custGeom>
            <a:avLst/>
            <a:gdLst/>
            <a:ahLst/>
            <a:cxnLst/>
            <a:rect l="l" t="t" r="r" b="b"/>
            <a:pathLst>
              <a:path w="59054" h="189230">
                <a:moveTo>
                  <a:pt x="52096" y="0"/>
                </a:moveTo>
                <a:lnTo>
                  <a:pt x="48305" y="6130"/>
                </a:lnTo>
                <a:lnTo>
                  <a:pt x="45933" y="8315"/>
                </a:lnTo>
                <a:lnTo>
                  <a:pt x="37698" y="16129"/>
                </a:lnTo>
                <a:lnTo>
                  <a:pt x="28272" y="25420"/>
                </a:lnTo>
                <a:lnTo>
                  <a:pt x="18528" y="35272"/>
                </a:lnTo>
                <a:lnTo>
                  <a:pt x="9342" y="44768"/>
                </a:lnTo>
                <a:lnTo>
                  <a:pt x="1347" y="53229"/>
                </a:lnTo>
                <a:lnTo>
                  <a:pt x="307" y="53841"/>
                </a:lnTo>
                <a:lnTo>
                  <a:pt x="273" y="82942"/>
                </a:lnTo>
                <a:lnTo>
                  <a:pt x="142" y="98150"/>
                </a:lnTo>
                <a:lnTo>
                  <a:pt x="29" y="117051"/>
                </a:lnTo>
                <a:lnTo>
                  <a:pt x="0" y="134452"/>
                </a:lnTo>
                <a:lnTo>
                  <a:pt x="117" y="165446"/>
                </a:lnTo>
                <a:lnTo>
                  <a:pt x="224" y="173499"/>
                </a:lnTo>
                <a:lnTo>
                  <a:pt x="505" y="187405"/>
                </a:lnTo>
                <a:lnTo>
                  <a:pt x="250" y="188327"/>
                </a:lnTo>
                <a:lnTo>
                  <a:pt x="1753" y="188741"/>
                </a:lnTo>
                <a:lnTo>
                  <a:pt x="9672" y="189094"/>
                </a:lnTo>
                <a:lnTo>
                  <a:pt x="25562" y="189185"/>
                </a:lnTo>
                <a:lnTo>
                  <a:pt x="42971" y="189046"/>
                </a:lnTo>
                <a:lnTo>
                  <a:pt x="57865" y="150888"/>
                </a:lnTo>
                <a:lnTo>
                  <a:pt x="58172" y="125761"/>
                </a:lnTo>
                <a:lnTo>
                  <a:pt x="58066" y="35272"/>
                </a:lnTo>
                <a:lnTo>
                  <a:pt x="58124" y="16129"/>
                </a:lnTo>
                <a:lnTo>
                  <a:pt x="58295" y="5688"/>
                </a:lnTo>
                <a:lnTo>
                  <a:pt x="58903" y="4338"/>
                </a:lnTo>
                <a:lnTo>
                  <a:pt x="56723" y="302"/>
                </a:lnTo>
                <a:lnTo>
                  <a:pt x="52096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32" name="object 10"/>
          <p:cNvSpPr/>
          <p:nvPr/>
        </p:nvSpPr>
        <p:spPr>
          <a:xfrm>
            <a:off x="9102162" y="6370058"/>
            <a:ext cx="59055" cy="186690"/>
          </a:xfrm>
          <a:custGeom>
            <a:avLst/>
            <a:gdLst/>
            <a:ahLst/>
            <a:cxnLst/>
            <a:rect l="l" t="t" r="r" b="b"/>
            <a:pathLst>
              <a:path w="59054" h="186690">
                <a:moveTo>
                  <a:pt x="474" y="184585"/>
                </a:moveTo>
                <a:lnTo>
                  <a:pt x="1990" y="186512"/>
                </a:lnTo>
                <a:lnTo>
                  <a:pt x="1990" y="184604"/>
                </a:lnTo>
                <a:lnTo>
                  <a:pt x="474" y="184585"/>
                </a:lnTo>
                <a:close/>
              </a:path>
              <a:path w="59054" h="186690">
                <a:moveTo>
                  <a:pt x="6501" y="0"/>
                </a:moveTo>
                <a:lnTo>
                  <a:pt x="3228" y="1597"/>
                </a:lnTo>
                <a:lnTo>
                  <a:pt x="0" y="5313"/>
                </a:lnTo>
                <a:lnTo>
                  <a:pt x="1993" y="19447"/>
                </a:lnTo>
                <a:lnTo>
                  <a:pt x="1990" y="184604"/>
                </a:lnTo>
                <a:lnTo>
                  <a:pt x="36883" y="184937"/>
                </a:lnTo>
                <a:lnTo>
                  <a:pt x="50512" y="184765"/>
                </a:lnTo>
                <a:lnTo>
                  <a:pt x="58894" y="68562"/>
                </a:lnTo>
                <a:lnTo>
                  <a:pt x="58938" y="56132"/>
                </a:lnTo>
                <a:lnTo>
                  <a:pt x="54656" y="50158"/>
                </a:lnTo>
                <a:lnTo>
                  <a:pt x="34592" y="30138"/>
                </a:lnTo>
                <a:lnTo>
                  <a:pt x="31978" y="27579"/>
                </a:lnTo>
                <a:lnTo>
                  <a:pt x="29739" y="24865"/>
                </a:lnTo>
                <a:lnTo>
                  <a:pt x="24651" y="20036"/>
                </a:lnTo>
                <a:lnTo>
                  <a:pt x="21844" y="17426"/>
                </a:lnTo>
                <a:lnTo>
                  <a:pt x="16879" y="11736"/>
                </a:lnTo>
                <a:lnTo>
                  <a:pt x="14524" y="10015"/>
                </a:lnTo>
                <a:lnTo>
                  <a:pt x="10125" y="5690"/>
                </a:lnTo>
                <a:lnTo>
                  <a:pt x="6501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33" name="object 11"/>
          <p:cNvSpPr/>
          <p:nvPr/>
        </p:nvSpPr>
        <p:spPr>
          <a:xfrm>
            <a:off x="8933761" y="6428089"/>
            <a:ext cx="58419" cy="127635"/>
          </a:xfrm>
          <a:custGeom>
            <a:avLst/>
            <a:gdLst/>
            <a:ahLst/>
            <a:cxnLst/>
            <a:rect l="l" t="t" r="r" b="b"/>
            <a:pathLst>
              <a:path w="58420" h="127634">
                <a:moveTo>
                  <a:pt x="54324" y="0"/>
                </a:moveTo>
                <a:lnTo>
                  <a:pt x="53193" y="508"/>
                </a:lnTo>
                <a:lnTo>
                  <a:pt x="51757" y="2134"/>
                </a:lnTo>
                <a:lnTo>
                  <a:pt x="2837" y="51106"/>
                </a:lnTo>
                <a:lnTo>
                  <a:pt x="0" y="54695"/>
                </a:lnTo>
                <a:lnTo>
                  <a:pt x="957" y="58727"/>
                </a:lnTo>
                <a:lnTo>
                  <a:pt x="782" y="63921"/>
                </a:lnTo>
                <a:lnTo>
                  <a:pt x="451" y="76360"/>
                </a:lnTo>
                <a:lnTo>
                  <a:pt x="295" y="89196"/>
                </a:lnTo>
                <a:lnTo>
                  <a:pt x="321" y="102143"/>
                </a:lnTo>
                <a:lnTo>
                  <a:pt x="536" y="115006"/>
                </a:lnTo>
                <a:lnTo>
                  <a:pt x="933" y="127466"/>
                </a:lnTo>
                <a:lnTo>
                  <a:pt x="1322" y="126673"/>
                </a:lnTo>
                <a:lnTo>
                  <a:pt x="54262" y="126648"/>
                </a:lnTo>
                <a:lnTo>
                  <a:pt x="56642" y="126581"/>
                </a:lnTo>
                <a:lnTo>
                  <a:pt x="58073" y="115006"/>
                </a:lnTo>
                <a:lnTo>
                  <a:pt x="58185" y="102143"/>
                </a:lnTo>
                <a:lnTo>
                  <a:pt x="57982" y="51106"/>
                </a:lnTo>
                <a:lnTo>
                  <a:pt x="57956" y="18746"/>
                </a:lnTo>
                <a:lnTo>
                  <a:pt x="57590" y="4971"/>
                </a:lnTo>
                <a:lnTo>
                  <a:pt x="57089" y="543"/>
                </a:lnTo>
                <a:lnTo>
                  <a:pt x="54324" y="0"/>
                </a:lnTo>
                <a:close/>
              </a:path>
              <a:path w="58420" h="127634">
                <a:moveTo>
                  <a:pt x="54262" y="126648"/>
                </a:moveTo>
                <a:lnTo>
                  <a:pt x="17524" y="126648"/>
                </a:lnTo>
                <a:lnTo>
                  <a:pt x="46192" y="126873"/>
                </a:lnTo>
                <a:lnTo>
                  <a:pt x="54262" y="1266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34" name="object 12"/>
          <p:cNvSpPr/>
          <p:nvPr/>
        </p:nvSpPr>
        <p:spPr>
          <a:xfrm>
            <a:off x="8899767" y="6144623"/>
            <a:ext cx="484505" cy="290830"/>
          </a:xfrm>
          <a:custGeom>
            <a:avLst/>
            <a:gdLst/>
            <a:ahLst/>
            <a:cxnLst/>
            <a:rect l="l" t="t" r="r" b="b"/>
            <a:pathLst>
              <a:path w="484504" h="290830">
                <a:moveTo>
                  <a:pt x="175660" y="79050"/>
                </a:moveTo>
                <a:lnTo>
                  <a:pt x="172575" y="82776"/>
                </a:lnTo>
                <a:lnTo>
                  <a:pt x="166706" y="88932"/>
                </a:lnTo>
                <a:lnTo>
                  <a:pt x="162848" y="92457"/>
                </a:lnTo>
                <a:lnTo>
                  <a:pt x="158590" y="96521"/>
                </a:lnTo>
                <a:lnTo>
                  <a:pt x="149704" y="105236"/>
                </a:lnTo>
                <a:lnTo>
                  <a:pt x="132054" y="123279"/>
                </a:lnTo>
                <a:lnTo>
                  <a:pt x="82593" y="172976"/>
                </a:lnTo>
                <a:lnTo>
                  <a:pt x="73672" y="182308"/>
                </a:lnTo>
                <a:lnTo>
                  <a:pt x="69197" y="186900"/>
                </a:lnTo>
                <a:lnTo>
                  <a:pt x="65198" y="190575"/>
                </a:lnTo>
                <a:lnTo>
                  <a:pt x="61001" y="194715"/>
                </a:lnTo>
                <a:lnTo>
                  <a:pt x="5885" y="249676"/>
                </a:lnTo>
                <a:lnTo>
                  <a:pt x="0" y="256966"/>
                </a:lnTo>
                <a:lnTo>
                  <a:pt x="6409" y="265093"/>
                </a:lnTo>
                <a:lnTo>
                  <a:pt x="9157" y="268025"/>
                </a:lnTo>
                <a:lnTo>
                  <a:pt x="14463" y="273173"/>
                </a:lnTo>
                <a:lnTo>
                  <a:pt x="26626" y="285375"/>
                </a:lnTo>
                <a:lnTo>
                  <a:pt x="32782" y="290584"/>
                </a:lnTo>
                <a:lnTo>
                  <a:pt x="36771" y="289761"/>
                </a:lnTo>
                <a:lnTo>
                  <a:pt x="42434" y="283867"/>
                </a:lnTo>
                <a:lnTo>
                  <a:pt x="99398" y="227057"/>
                </a:lnTo>
                <a:lnTo>
                  <a:pt x="104535" y="221524"/>
                </a:lnTo>
                <a:lnTo>
                  <a:pt x="109892" y="216635"/>
                </a:lnTo>
                <a:lnTo>
                  <a:pt x="125336" y="201187"/>
                </a:lnTo>
                <a:lnTo>
                  <a:pt x="134401" y="192246"/>
                </a:lnTo>
                <a:lnTo>
                  <a:pt x="152166" y="174179"/>
                </a:lnTo>
                <a:lnTo>
                  <a:pt x="177075" y="149794"/>
                </a:lnTo>
                <a:lnTo>
                  <a:pt x="247316" y="149794"/>
                </a:lnTo>
                <a:lnTo>
                  <a:pt x="179153" y="81513"/>
                </a:lnTo>
                <a:lnTo>
                  <a:pt x="175660" y="79050"/>
                </a:lnTo>
                <a:close/>
              </a:path>
              <a:path w="484504" h="290830">
                <a:moveTo>
                  <a:pt x="291895" y="227212"/>
                </a:moveTo>
                <a:lnTo>
                  <a:pt x="254155" y="227212"/>
                </a:lnTo>
                <a:lnTo>
                  <a:pt x="254299" y="227436"/>
                </a:lnTo>
                <a:lnTo>
                  <a:pt x="256027" y="228923"/>
                </a:lnTo>
                <a:lnTo>
                  <a:pt x="256486" y="229704"/>
                </a:lnTo>
                <a:lnTo>
                  <a:pt x="257190" y="230524"/>
                </a:lnTo>
                <a:lnTo>
                  <a:pt x="257842" y="230999"/>
                </a:lnTo>
                <a:lnTo>
                  <a:pt x="258338" y="231733"/>
                </a:lnTo>
                <a:lnTo>
                  <a:pt x="269480" y="243542"/>
                </a:lnTo>
                <a:lnTo>
                  <a:pt x="275708" y="245759"/>
                </a:lnTo>
                <a:lnTo>
                  <a:pt x="285824" y="233159"/>
                </a:lnTo>
                <a:lnTo>
                  <a:pt x="286159" y="232526"/>
                </a:lnTo>
                <a:lnTo>
                  <a:pt x="287517" y="231809"/>
                </a:lnTo>
                <a:lnTo>
                  <a:pt x="288265" y="230730"/>
                </a:lnTo>
                <a:lnTo>
                  <a:pt x="289738" y="229390"/>
                </a:lnTo>
                <a:lnTo>
                  <a:pt x="290666" y="228493"/>
                </a:lnTo>
                <a:lnTo>
                  <a:pt x="291895" y="227212"/>
                </a:lnTo>
                <a:close/>
              </a:path>
              <a:path w="484504" h="290830">
                <a:moveTo>
                  <a:pt x="256934" y="230338"/>
                </a:moveTo>
                <a:lnTo>
                  <a:pt x="257889" y="231338"/>
                </a:lnTo>
                <a:lnTo>
                  <a:pt x="257190" y="230524"/>
                </a:lnTo>
                <a:lnTo>
                  <a:pt x="256934" y="230338"/>
                </a:lnTo>
                <a:close/>
              </a:path>
              <a:path w="484504" h="290830">
                <a:moveTo>
                  <a:pt x="247316" y="149794"/>
                </a:moveTo>
                <a:lnTo>
                  <a:pt x="177075" y="149794"/>
                </a:lnTo>
                <a:lnTo>
                  <a:pt x="178191" y="151501"/>
                </a:lnTo>
                <a:lnTo>
                  <a:pt x="251963" y="225110"/>
                </a:lnTo>
                <a:lnTo>
                  <a:pt x="253830" y="227057"/>
                </a:lnTo>
                <a:lnTo>
                  <a:pt x="254069" y="227371"/>
                </a:lnTo>
                <a:lnTo>
                  <a:pt x="254155" y="227212"/>
                </a:lnTo>
                <a:lnTo>
                  <a:pt x="291895" y="227212"/>
                </a:lnTo>
                <a:lnTo>
                  <a:pt x="295911" y="223022"/>
                </a:lnTo>
                <a:lnTo>
                  <a:pt x="296215" y="222615"/>
                </a:lnTo>
                <a:lnTo>
                  <a:pt x="296308" y="222334"/>
                </a:lnTo>
                <a:lnTo>
                  <a:pt x="297426" y="221769"/>
                </a:lnTo>
                <a:lnTo>
                  <a:pt x="299292" y="220034"/>
                </a:lnTo>
                <a:lnTo>
                  <a:pt x="299367" y="219854"/>
                </a:lnTo>
                <a:lnTo>
                  <a:pt x="301474" y="217622"/>
                </a:lnTo>
                <a:lnTo>
                  <a:pt x="302377" y="216934"/>
                </a:lnTo>
                <a:lnTo>
                  <a:pt x="303425" y="215250"/>
                </a:lnTo>
                <a:lnTo>
                  <a:pt x="310249" y="209213"/>
                </a:lnTo>
                <a:lnTo>
                  <a:pt x="322580" y="196816"/>
                </a:lnTo>
                <a:lnTo>
                  <a:pt x="333054" y="186011"/>
                </a:lnTo>
                <a:lnTo>
                  <a:pt x="345545" y="173513"/>
                </a:lnTo>
                <a:lnTo>
                  <a:pt x="272012" y="173513"/>
                </a:lnTo>
                <a:lnTo>
                  <a:pt x="266450" y="168961"/>
                </a:lnTo>
                <a:lnTo>
                  <a:pt x="247316" y="149794"/>
                </a:lnTo>
                <a:close/>
              </a:path>
              <a:path w="484504" h="290830">
                <a:moveTo>
                  <a:pt x="296511" y="222231"/>
                </a:moveTo>
                <a:lnTo>
                  <a:pt x="296215" y="222615"/>
                </a:lnTo>
                <a:lnTo>
                  <a:pt x="296019" y="223205"/>
                </a:lnTo>
                <a:lnTo>
                  <a:pt x="296511" y="222231"/>
                </a:lnTo>
                <a:close/>
              </a:path>
              <a:path w="484504" h="290830">
                <a:moveTo>
                  <a:pt x="296599" y="222187"/>
                </a:moveTo>
                <a:close/>
              </a:path>
              <a:path w="484504" h="290830">
                <a:moveTo>
                  <a:pt x="476164" y="0"/>
                </a:moveTo>
                <a:lnTo>
                  <a:pt x="372793" y="19323"/>
                </a:lnTo>
                <a:lnTo>
                  <a:pt x="363872" y="19323"/>
                </a:lnTo>
                <a:lnTo>
                  <a:pt x="370849" y="27747"/>
                </a:lnTo>
                <a:lnTo>
                  <a:pt x="378737" y="35690"/>
                </a:lnTo>
                <a:lnTo>
                  <a:pt x="390455" y="47206"/>
                </a:lnTo>
                <a:lnTo>
                  <a:pt x="388232" y="56835"/>
                </a:lnTo>
                <a:lnTo>
                  <a:pt x="359689" y="88932"/>
                </a:lnTo>
                <a:lnTo>
                  <a:pt x="285076" y="162967"/>
                </a:lnTo>
                <a:lnTo>
                  <a:pt x="276662" y="171452"/>
                </a:lnTo>
                <a:lnTo>
                  <a:pt x="272012" y="173513"/>
                </a:lnTo>
                <a:lnTo>
                  <a:pt x="345545" y="173513"/>
                </a:lnTo>
                <a:lnTo>
                  <a:pt x="424661" y="94354"/>
                </a:lnTo>
                <a:lnTo>
                  <a:pt x="425829" y="93357"/>
                </a:lnTo>
                <a:lnTo>
                  <a:pt x="428719" y="90566"/>
                </a:lnTo>
                <a:lnTo>
                  <a:pt x="429529" y="88932"/>
                </a:lnTo>
                <a:lnTo>
                  <a:pt x="431340" y="88306"/>
                </a:lnTo>
                <a:lnTo>
                  <a:pt x="468437" y="88306"/>
                </a:lnTo>
                <a:lnTo>
                  <a:pt x="477258" y="42007"/>
                </a:lnTo>
                <a:lnTo>
                  <a:pt x="481630" y="19323"/>
                </a:lnTo>
                <a:lnTo>
                  <a:pt x="372793" y="19323"/>
                </a:lnTo>
                <a:lnTo>
                  <a:pt x="481631" y="19316"/>
                </a:lnTo>
                <a:lnTo>
                  <a:pt x="481882" y="17969"/>
                </a:lnTo>
                <a:lnTo>
                  <a:pt x="483982" y="5230"/>
                </a:lnTo>
                <a:lnTo>
                  <a:pt x="482494" y="83"/>
                </a:lnTo>
                <a:lnTo>
                  <a:pt x="476164" y="0"/>
                </a:lnTo>
                <a:close/>
              </a:path>
              <a:path w="484504" h="290830">
                <a:moveTo>
                  <a:pt x="468437" y="88306"/>
                </a:moveTo>
                <a:lnTo>
                  <a:pt x="431340" y="88306"/>
                </a:lnTo>
                <a:lnTo>
                  <a:pt x="434804" y="90566"/>
                </a:lnTo>
                <a:lnTo>
                  <a:pt x="440663" y="96874"/>
                </a:lnTo>
                <a:lnTo>
                  <a:pt x="454739" y="111327"/>
                </a:lnTo>
                <a:lnTo>
                  <a:pt x="460802" y="115199"/>
                </a:lnTo>
                <a:lnTo>
                  <a:pt x="464215" y="110470"/>
                </a:lnTo>
                <a:lnTo>
                  <a:pt x="468437" y="8830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35" name="object 13"/>
          <p:cNvSpPr/>
          <p:nvPr/>
        </p:nvSpPr>
        <p:spPr>
          <a:xfrm>
            <a:off x="9619812" y="6174011"/>
            <a:ext cx="375443" cy="392094"/>
          </a:xfrm>
          <a:prstGeom prst="rect">
            <a:avLst/>
          </a:prstGeom>
          <a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36" name="object 14"/>
          <p:cNvSpPr/>
          <p:nvPr/>
        </p:nvSpPr>
        <p:spPr>
          <a:xfrm>
            <a:off x="7968378" y="6165790"/>
            <a:ext cx="672793" cy="395856"/>
          </a:xfrm>
          <a:prstGeom prst="rect">
            <a:avLst/>
          </a:prstGeom>
          <a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37" name="object 15"/>
          <p:cNvSpPr txBox="1"/>
          <p:nvPr/>
        </p:nvSpPr>
        <p:spPr>
          <a:xfrm>
            <a:off x="7017036" y="6420513"/>
            <a:ext cx="928369" cy="176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dirty="0">
                <a:solidFill>
                  <a:schemeClr val="bg1"/>
                </a:solidFill>
                <a:latin typeface="Century Gothic"/>
                <a:cs typeface="Century Gothic"/>
              </a:rPr>
              <a:t>повышение:</a:t>
            </a:r>
            <a:endParaRPr sz="115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8887566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F4A79D8-BF28-EA3D-58C4-3328F0FEE4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152E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Кружок">
            <a:extLst>
              <a:ext uri="{FF2B5EF4-FFF2-40B4-BE49-F238E27FC236}">
                <a16:creationId xmlns="" xmlns:a16="http://schemas.microsoft.com/office/drawing/2014/main" id="{45A5B31C-AFAF-73F3-CE4D-509C08EDDDB8}"/>
              </a:ext>
            </a:extLst>
          </p:cNvPr>
          <p:cNvSpPr/>
          <p:nvPr/>
        </p:nvSpPr>
        <p:spPr>
          <a:xfrm>
            <a:off x="-2121" y="-668979"/>
            <a:ext cx="6655149" cy="9053208"/>
          </a:xfrm>
          <a:prstGeom prst="ellipse">
            <a:avLst/>
          </a:prstGeom>
          <a:gradFill>
            <a:gsLst>
              <a:gs pos="0">
                <a:srgbClr val="7200FF">
                  <a:alpha val="35336"/>
                </a:srgbClr>
              </a:gs>
              <a:gs pos="100000">
                <a:srgbClr val="7200FF">
                  <a:alpha val="0"/>
                </a:srgbClr>
              </a:gs>
            </a:gsLst>
            <a:path>
              <a:fillToRect l="50000" t="50000" r="50000" b="50000"/>
            </a:path>
          </a:gradFill>
          <a:ln w="3175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FDCC6AA-61D1-19B3-6729-9534C638BAFC}"/>
              </a:ext>
            </a:extLst>
          </p:cNvPr>
          <p:cNvSpPr txBox="1"/>
          <p:nvPr/>
        </p:nvSpPr>
        <p:spPr>
          <a:xfrm>
            <a:off x="-945462" y="853524"/>
            <a:ext cx="8541831" cy="42208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0" b="1" dirty="0">
                <a:solidFill>
                  <a:srgbClr val="7162FF"/>
                </a:solidFill>
                <a:latin typeface="Actay Wide Bd" pitchFamily="2" charset="0"/>
                <a:cs typeface="Arial" panose="020B0604020202020204" pitchFamily="34" charset="0"/>
                <a:sym typeface="Montserrat-SemiBold"/>
              </a:rPr>
              <a:t>1</a:t>
            </a:r>
            <a:br>
              <a:rPr lang="ru-RU" sz="20000" b="1" dirty="0">
                <a:solidFill>
                  <a:srgbClr val="7162FF"/>
                </a:solidFill>
                <a:latin typeface="Actay Wide Bd" pitchFamily="2" charset="0"/>
                <a:cs typeface="Arial" panose="020B0604020202020204" pitchFamily="34" charset="0"/>
                <a:sym typeface="Montserrat-SemiBold"/>
              </a:rPr>
            </a:br>
            <a:r>
              <a:rPr lang="ru-RU" sz="9600" b="1" dirty="0">
                <a:solidFill>
                  <a:schemeClr val="bg1"/>
                </a:solidFill>
                <a:latin typeface="Actay Wide Bd" pitchFamily="2" charset="0"/>
                <a:cs typeface="Arial" panose="020B0604020202020204" pitchFamily="34" charset="0"/>
                <a:sym typeface="Montserrat-SemiBold"/>
              </a:rPr>
              <a:t>ТЕМА</a:t>
            </a:r>
            <a:endParaRPr lang="ru-RU" sz="20000" b="1" dirty="0">
              <a:ln w="15875">
                <a:noFill/>
              </a:ln>
              <a:solidFill>
                <a:srgbClr val="7162FF"/>
              </a:solidFill>
              <a:latin typeface="Actay Wide Bd" pitchFamily="2" charset="0"/>
              <a:cs typeface="Arial" panose="020B0604020202020204" pitchFamily="34" charset="0"/>
              <a:sym typeface="Montserrat-SemiBold"/>
            </a:endParaRPr>
          </a:p>
        </p:txBody>
      </p:sp>
      <p:sp>
        <p:nvSpPr>
          <p:cNvPr id="7" name="Freeform 9"/>
          <p:cNvSpPr/>
          <p:nvPr/>
        </p:nvSpPr>
        <p:spPr>
          <a:xfrm>
            <a:off x="-2121" y="4940303"/>
            <a:ext cx="12192000" cy="1908000"/>
          </a:xfrm>
          <a:custGeom>
            <a:avLst/>
            <a:gdLst/>
            <a:ahLst/>
            <a:cxnLst/>
            <a:rect l="l" t="t" r="r" b="b"/>
            <a:pathLst>
              <a:path w="25722547" h="7105854">
                <a:moveTo>
                  <a:pt x="0" y="0"/>
                </a:moveTo>
                <a:lnTo>
                  <a:pt x="25722547" y="0"/>
                </a:lnTo>
                <a:lnTo>
                  <a:pt x="25722547" y="7105854"/>
                </a:lnTo>
                <a:lnTo>
                  <a:pt x="0" y="710585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62000"/>
            </a:blip>
            <a:srcRect/>
            <a:stretch>
              <a:fillRect t="-7" b="-5553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809F5F4-2826-A1F3-B8F8-4B12F875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17"/>
          <a:stretch/>
        </p:blipFill>
        <p:spPr>
          <a:xfrm>
            <a:off x="5875816" y="216865"/>
            <a:ext cx="5815365" cy="620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5925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0" y="-22753"/>
            <a:ext cx="12233391" cy="6316793"/>
            <a:chOff x="-27903" y="1153886"/>
            <a:chExt cx="8530347" cy="5551714"/>
          </a:xfrm>
        </p:grpSpPr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1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2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28" name="object 3"/>
          <p:cNvSpPr txBox="1"/>
          <p:nvPr/>
        </p:nvSpPr>
        <p:spPr>
          <a:xfrm>
            <a:off x="146500" y="142651"/>
            <a:ext cx="121979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dirty="0">
                <a:solidFill>
                  <a:srgbClr val="8077FE"/>
                </a:solidFill>
                <a:latin typeface="Actay Wide Bd" pitchFamily="50" charset="-52"/>
                <a:cs typeface="Gilroy ExtraBold"/>
              </a:rPr>
              <a:t>ПРИМЕРЫ Р</a:t>
            </a:r>
            <a:r>
              <a:rPr sz="4000" b="1" spc="20" dirty="0">
                <a:solidFill>
                  <a:srgbClr val="8077FE"/>
                </a:solidFill>
                <a:latin typeface="Actay Wide Bd" pitchFamily="50" charset="-52"/>
                <a:cs typeface="Gilroy ExtraBold"/>
              </a:rPr>
              <a:t>ЕА</a:t>
            </a:r>
            <a:r>
              <a:rPr sz="4000" b="1" dirty="0">
                <a:solidFill>
                  <a:srgbClr val="8077FE"/>
                </a:solidFill>
                <a:latin typeface="Actay Wide Bd" pitchFamily="50" charset="-52"/>
                <a:cs typeface="Gilroy ExtraBold"/>
              </a:rPr>
              <a:t>Л</a:t>
            </a:r>
            <a:r>
              <a:rPr sz="4000" b="1" spc="-25" dirty="0">
                <a:solidFill>
                  <a:srgbClr val="8077FE"/>
                </a:solidFill>
                <a:latin typeface="Actay Wide Bd" pitchFamily="50" charset="-52"/>
                <a:cs typeface="Gilroy ExtraBold"/>
              </a:rPr>
              <a:t>И</a:t>
            </a:r>
            <a:r>
              <a:rPr sz="4000" b="1" dirty="0">
                <a:solidFill>
                  <a:srgbClr val="8077FE"/>
                </a:solidFill>
                <a:latin typeface="Actay Wide Bd" pitchFamily="50" charset="-52"/>
                <a:cs typeface="Gilroy ExtraBold"/>
              </a:rPr>
              <a:t>ЗАЦИИ </a:t>
            </a:r>
            <a:r>
              <a:rPr sz="1900" b="1" dirty="0">
                <a:solidFill>
                  <a:schemeClr val="bg1"/>
                </a:solidFill>
                <a:latin typeface="Actay Wide Bd" pitchFamily="50" charset="-52"/>
                <a:cs typeface="Gilroy ExtraBold"/>
              </a:rPr>
              <a:t>НАЦИОН</a:t>
            </a:r>
            <a:r>
              <a:rPr sz="1900" b="1" spc="20" dirty="0">
                <a:solidFill>
                  <a:schemeClr val="bg1"/>
                </a:solidFill>
                <a:latin typeface="Actay Wide Bd" pitchFamily="50" charset="-52"/>
                <a:cs typeface="Gilroy ExtraBold"/>
              </a:rPr>
              <a:t>А</a:t>
            </a:r>
            <a:r>
              <a:rPr sz="1900" b="1" dirty="0">
                <a:solidFill>
                  <a:schemeClr val="bg1"/>
                </a:solidFill>
                <a:latin typeface="Actay Wide Bd" pitchFamily="50" charset="-52"/>
                <a:cs typeface="Gilroy ExtraBold"/>
              </a:rPr>
              <a:t>ЛЬНОЙ ИДЕНТИЧНО</a:t>
            </a:r>
            <a:r>
              <a:rPr sz="1900" b="1" spc="-25" dirty="0">
                <a:solidFill>
                  <a:schemeClr val="bg1"/>
                </a:solidFill>
                <a:latin typeface="Actay Wide Bd" pitchFamily="50" charset="-52"/>
                <a:cs typeface="Gilroy ExtraBold"/>
              </a:rPr>
              <a:t>С</a:t>
            </a:r>
            <a:r>
              <a:rPr sz="1900" b="1" dirty="0">
                <a:solidFill>
                  <a:schemeClr val="bg1"/>
                </a:solidFill>
                <a:latin typeface="Actay Wide Bd" pitchFamily="50" charset="-52"/>
                <a:cs typeface="Gilroy ExtraBold"/>
              </a:rPr>
              <a:t>ТИ</a:t>
            </a:r>
            <a:endParaRPr sz="1900" dirty="0">
              <a:solidFill>
                <a:schemeClr val="bg1"/>
              </a:solidFill>
              <a:latin typeface="Actay Wide Bd" pitchFamily="50" charset="-52"/>
              <a:cs typeface="Gilroy ExtraBold"/>
            </a:endParaRPr>
          </a:p>
        </p:txBody>
      </p:sp>
      <p:sp>
        <p:nvSpPr>
          <p:cNvPr id="29" name="object 2"/>
          <p:cNvSpPr/>
          <p:nvPr/>
        </p:nvSpPr>
        <p:spPr>
          <a:xfrm>
            <a:off x="1446487" y="3932061"/>
            <a:ext cx="1549796" cy="1256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5"/>
          <p:cNvSpPr txBox="1"/>
          <p:nvPr/>
        </p:nvSpPr>
        <p:spPr>
          <a:xfrm>
            <a:off x="6966506" y="1484766"/>
            <a:ext cx="4375260" cy="2949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b="1" spc="165" dirty="0">
                <a:solidFill>
                  <a:schemeClr val="bg1"/>
                </a:solidFill>
                <a:latin typeface="Century Gothic"/>
                <a:cs typeface="Century Gothic"/>
              </a:rPr>
              <a:t>М</a:t>
            </a:r>
            <a:r>
              <a:rPr sz="1600" b="1" spc="170" dirty="0">
                <a:solidFill>
                  <a:schemeClr val="bg1"/>
                </a:solidFill>
                <a:latin typeface="Century Gothic"/>
                <a:cs typeface="Century Gothic"/>
              </a:rPr>
              <a:t>УЗ</a:t>
            </a:r>
            <a:r>
              <a:rPr sz="1600" b="1" spc="165" dirty="0">
                <a:solidFill>
                  <a:schemeClr val="bg1"/>
                </a:solidFill>
                <a:latin typeface="Century Gothic"/>
                <a:cs typeface="Century Gothic"/>
              </a:rPr>
              <a:t>ЕЙ</a:t>
            </a:r>
            <a:r>
              <a:rPr sz="1600" b="1" dirty="0">
                <a:solidFill>
                  <a:schemeClr val="bg1"/>
                </a:solidFill>
                <a:latin typeface="Century Gothic"/>
                <a:cs typeface="Century Gothic"/>
              </a:rPr>
              <a:t>-</a:t>
            </a:r>
            <a:r>
              <a:rPr sz="1600" b="1" spc="-28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b="1" spc="170" dirty="0">
                <a:solidFill>
                  <a:schemeClr val="bg1"/>
                </a:solidFill>
                <a:latin typeface="Century Gothic"/>
                <a:cs typeface="Century Gothic"/>
              </a:rPr>
              <a:t>З</a:t>
            </a:r>
            <a:r>
              <a:rPr sz="1600" b="1" spc="165" dirty="0">
                <a:solidFill>
                  <a:schemeClr val="bg1"/>
                </a:solidFill>
                <a:latin typeface="Century Gothic"/>
                <a:cs typeface="Century Gothic"/>
              </a:rPr>
              <a:t>А</a:t>
            </a:r>
            <a:r>
              <a:rPr sz="1600" b="1" spc="170" dirty="0">
                <a:solidFill>
                  <a:schemeClr val="bg1"/>
                </a:solidFill>
                <a:latin typeface="Century Gothic"/>
                <a:cs typeface="Century Gothic"/>
              </a:rPr>
              <a:t>П</a:t>
            </a:r>
            <a:r>
              <a:rPr sz="1600" b="1" spc="165" dirty="0">
                <a:solidFill>
                  <a:schemeClr val="bg1"/>
                </a:solidFill>
                <a:latin typeface="Century Gothic"/>
                <a:cs typeface="Century Gothic"/>
              </a:rPr>
              <a:t>ОВ</a:t>
            </a:r>
            <a:r>
              <a:rPr sz="1600" b="1" spc="170" dirty="0">
                <a:solidFill>
                  <a:schemeClr val="bg1"/>
                </a:solidFill>
                <a:latin typeface="Century Gothic"/>
                <a:cs typeface="Century Gothic"/>
              </a:rPr>
              <a:t>Е</a:t>
            </a:r>
            <a:r>
              <a:rPr sz="1600" b="1" spc="165" dirty="0">
                <a:solidFill>
                  <a:schemeClr val="bg1"/>
                </a:solidFill>
                <a:latin typeface="Century Gothic"/>
                <a:cs typeface="Century Gothic"/>
              </a:rPr>
              <a:t>Д</a:t>
            </a:r>
            <a:r>
              <a:rPr sz="1600" b="1" spc="170" dirty="0">
                <a:solidFill>
                  <a:schemeClr val="bg1"/>
                </a:solidFill>
                <a:latin typeface="Century Gothic"/>
                <a:cs typeface="Century Gothic"/>
              </a:rPr>
              <a:t>Н</a:t>
            </a:r>
            <a:r>
              <a:rPr sz="1600" b="1" spc="165" dirty="0">
                <a:solidFill>
                  <a:schemeClr val="bg1"/>
                </a:solidFill>
                <a:latin typeface="Century Gothic"/>
                <a:cs typeface="Century Gothic"/>
              </a:rPr>
              <a:t>И</a:t>
            </a:r>
            <a:r>
              <a:rPr sz="1600" b="1" dirty="0">
                <a:solidFill>
                  <a:schemeClr val="bg1"/>
                </a:solidFill>
                <a:latin typeface="Century Gothic"/>
                <a:cs typeface="Century Gothic"/>
              </a:rPr>
              <a:t>К </a:t>
            </a:r>
            <a:r>
              <a:rPr sz="1600" b="1" spc="21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ru-RU" sz="1600" b="1" spc="210" dirty="0">
                <a:solidFill>
                  <a:schemeClr val="bg1"/>
                </a:solidFill>
                <a:latin typeface="Century Gothic"/>
                <a:cs typeface="Century Gothic"/>
              </a:rPr>
              <a:t>"</a:t>
            </a:r>
            <a:r>
              <a:rPr sz="1600" b="1" spc="-28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b="1" spc="165" dirty="0">
                <a:solidFill>
                  <a:schemeClr val="bg1"/>
                </a:solidFill>
                <a:latin typeface="Century Gothic"/>
                <a:cs typeface="Century Gothic"/>
              </a:rPr>
              <a:t>ОСТРОВ</a:t>
            </a:r>
            <a:r>
              <a:rPr sz="1600" b="1" dirty="0">
                <a:solidFill>
                  <a:schemeClr val="bg1"/>
                </a:solidFill>
                <a:latin typeface="Century Gothic"/>
                <a:cs typeface="Century Gothic"/>
              </a:rPr>
              <a:t>-</a:t>
            </a:r>
            <a:r>
              <a:rPr sz="1600" b="1" spc="-28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b="1" spc="165" dirty="0">
                <a:solidFill>
                  <a:schemeClr val="bg1"/>
                </a:solidFill>
                <a:latin typeface="Century Gothic"/>
                <a:cs typeface="Century Gothic"/>
              </a:rPr>
              <a:t>Г</a:t>
            </a:r>
            <a:r>
              <a:rPr sz="1600" b="1" spc="170" dirty="0">
                <a:solidFill>
                  <a:schemeClr val="bg1"/>
                </a:solidFill>
                <a:latin typeface="Century Gothic"/>
                <a:cs typeface="Century Gothic"/>
              </a:rPr>
              <a:t>Р</a:t>
            </a:r>
            <a:r>
              <a:rPr sz="1600" b="1" spc="165" dirty="0">
                <a:solidFill>
                  <a:schemeClr val="bg1"/>
                </a:solidFill>
                <a:latin typeface="Century Gothic"/>
                <a:cs typeface="Century Gothic"/>
              </a:rPr>
              <a:t>А</a:t>
            </a:r>
            <a:r>
              <a:rPr sz="1600" b="1" dirty="0">
                <a:solidFill>
                  <a:schemeClr val="bg1"/>
                </a:solidFill>
                <a:latin typeface="Century Gothic"/>
                <a:cs typeface="Century Gothic"/>
              </a:rPr>
              <a:t>Д</a:t>
            </a:r>
            <a:endParaRPr sz="1600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12700" marR="5080">
              <a:spcBef>
                <a:spcPts val="90"/>
              </a:spcBef>
            </a:pPr>
            <a:r>
              <a:rPr sz="1600" b="1" spc="15" dirty="0">
                <a:solidFill>
                  <a:schemeClr val="bg1"/>
                </a:solidFill>
                <a:latin typeface="Century Gothic"/>
                <a:cs typeface="Century Gothic"/>
              </a:rPr>
              <a:t>СВИЯЖСК</a:t>
            </a:r>
            <a:r>
              <a:rPr sz="1600" b="1" dirty="0">
                <a:solidFill>
                  <a:schemeClr val="bg1"/>
                </a:solidFill>
                <a:latin typeface="Century Gothic"/>
                <a:cs typeface="Century Gothic"/>
              </a:rPr>
              <a:t>"</a:t>
            </a:r>
            <a:r>
              <a:rPr lang="ru-RU" sz="1600" b="1" dirty="0">
                <a:solidFill>
                  <a:schemeClr val="bg1"/>
                </a:solidFill>
                <a:latin typeface="Century Gothic"/>
                <a:cs typeface="Century Gothic"/>
              </a:rPr>
              <a:t> - </a:t>
            </a:r>
            <a:r>
              <a:rPr sz="1600" spc="15" dirty="0" err="1">
                <a:solidFill>
                  <a:schemeClr val="bg1"/>
                </a:solidFill>
                <a:latin typeface="Century Gothic"/>
                <a:cs typeface="Century Gothic"/>
              </a:rPr>
              <a:t>выдающийс</a:t>
            </a:r>
            <a:r>
              <a:rPr sz="1600" dirty="0" err="1">
                <a:solidFill>
                  <a:schemeClr val="bg1"/>
                </a:solidFill>
                <a:latin typeface="Century Gothic"/>
                <a:cs typeface="Century Gothic"/>
              </a:rPr>
              <a:t>я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spc="5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spc="15" dirty="0">
                <a:solidFill>
                  <a:schemeClr val="bg1"/>
                </a:solidFill>
                <a:latin typeface="Century Gothic"/>
                <a:cs typeface="Century Gothic"/>
              </a:rPr>
              <a:t>комплексны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й </a:t>
            </a:r>
            <a:r>
              <a:rPr sz="1600" spc="160" dirty="0">
                <a:solidFill>
                  <a:schemeClr val="bg1"/>
                </a:solidFill>
                <a:latin typeface="Century Gothic"/>
                <a:cs typeface="Century Gothic"/>
              </a:rPr>
              <a:t>исторический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, </a:t>
            </a:r>
            <a:r>
              <a:rPr sz="1600" spc="20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spc="160" dirty="0">
                <a:solidFill>
                  <a:schemeClr val="bg1"/>
                </a:solidFill>
                <a:latin typeface="Century Gothic"/>
                <a:cs typeface="Century Gothic"/>
              </a:rPr>
              <a:t>градостроительный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, а</a:t>
            </a:r>
            <a:r>
              <a:rPr sz="1600" spc="-18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р</a:t>
            </a:r>
            <a:r>
              <a:rPr sz="1600" spc="-18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х</a:t>
            </a:r>
            <a:r>
              <a:rPr sz="1600" spc="-18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и</a:t>
            </a:r>
            <a:r>
              <a:rPr sz="1600" spc="-18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т</a:t>
            </a:r>
            <a:r>
              <a:rPr sz="1600" spc="-18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е</a:t>
            </a:r>
            <a:r>
              <a:rPr sz="1600" spc="-18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к</a:t>
            </a:r>
            <a:r>
              <a:rPr sz="1600" spc="-18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т</a:t>
            </a:r>
            <a:r>
              <a:rPr sz="1600" spc="-18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у</a:t>
            </a:r>
            <a:r>
              <a:rPr sz="1600" spc="-18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р</a:t>
            </a:r>
            <a:r>
              <a:rPr sz="1600" spc="-18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н</a:t>
            </a:r>
            <a:r>
              <a:rPr sz="1600" spc="-18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о</a:t>
            </a:r>
            <a:r>
              <a:rPr sz="1600" spc="-18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-</a:t>
            </a:r>
            <a:r>
              <a:rPr sz="1600" spc="-18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х</a:t>
            </a:r>
            <a:r>
              <a:rPr sz="1600" spc="-18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у</a:t>
            </a:r>
            <a:r>
              <a:rPr sz="1600" spc="-18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д</a:t>
            </a:r>
            <a:r>
              <a:rPr sz="1600" spc="-18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о</a:t>
            </a:r>
            <a:r>
              <a:rPr sz="1600" spc="-18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ж</a:t>
            </a:r>
            <a:r>
              <a:rPr sz="1600" spc="-18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е</a:t>
            </a:r>
            <a:r>
              <a:rPr sz="1600" spc="-18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с</a:t>
            </a:r>
            <a:r>
              <a:rPr sz="1600" spc="-18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т</a:t>
            </a:r>
            <a:r>
              <a:rPr sz="1600" spc="-18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в</a:t>
            </a:r>
            <a:r>
              <a:rPr sz="1600" spc="-18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е</a:t>
            </a:r>
            <a:r>
              <a:rPr sz="1600" spc="-18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н</a:t>
            </a:r>
            <a:r>
              <a:rPr sz="1600" spc="-18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н</a:t>
            </a:r>
            <a:r>
              <a:rPr sz="1600" spc="-18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ы</a:t>
            </a:r>
            <a:r>
              <a:rPr sz="1600" spc="-18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й  </a:t>
            </a:r>
            <a:r>
              <a:rPr sz="1600" spc="-14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и природный </a:t>
            </a:r>
            <a:r>
              <a:rPr sz="1600" spc="-12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ландшафтный </a:t>
            </a:r>
            <a:r>
              <a:rPr sz="1600" spc="-13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памятник </a:t>
            </a:r>
            <a:r>
              <a:rPr sz="1600" spc="-13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XVI- XX</a:t>
            </a:r>
            <a:r>
              <a:rPr sz="1600" spc="-18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веков.</a:t>
            </a:r>
          </a:p>
          <a:p>
            <a:pPr>
              <a:spcBef>
                <a:spcPts val="4"/>
              </a:spcBef>
            </a:pPr>
            <a:endParaRPr sz="165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/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С</a:t>
            </a:r>
            <a:r>
              <a:rPr sz="1600" spc="-11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о</a:t>
            </a:r>
            <a:r>
              <a:rPr sz="1600" spc="-11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х</a:t>
            </a:r>
            <a:r>
              <a:rPr sz="1600" spc="-11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р</a:t>
            </a:r>
            <a:r>
              <a:rPr sz="1600" spc="-11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а</a:t>
            </a:r>
            <a:r>
              <a:rPr sz="1600" spc="-11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н</a:t>
            </a:r>
            <a:r>
              <a:rPr sz="1600" spc="-11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и</a:t>
            </a:r>
            <a:r>
              <a:rPr sz="1600" spc="-11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л</a:t>
            </a:r>
            <a:r>
              <a:rPr sz="1600" spc="-11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с</a:t>
            </a:r>
            <a:r>
              <a:rPr sz="1600" spc="-11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я  </a:t>
            </a:r>
            <a:r>
              <a:rPr sz="1600" spc="-6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м</a:t>
            </a:r>
            <a:r>
              <a:rPr sz="1600" spc="-11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а</a:t>
            </a:r>
            <a:r>
              <a:rPr sz="1600" spc="-11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с</a:t>
            </a:r>
            <a:r>
              <a:rPr sz="1600" spc="-11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ш</a:t>
            </a:r>
            <a:r>
              <a:rPr sz="1600" spc="-11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т</a:t>
            </a:r>
            <a:r>
              <a:rPr sz="1600" spc="-11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а</a:t>
            </a:r>
            <a:r>
              <a:rPr sz="1600" spc="-11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б  </a:t>
            </a:r>
            <a:r>
              <a:rPr sz="1600" spc="-6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и  </a:t>
            </a:r>
            <a:r>
              <a:rPr sz="1600" spc="-6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о</a:t>
            </a:r>
            <a:r>
              <a:rPr sz="1600" spc="-11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б</a:t>
            </a:r>
            <a:r>
              <a:rPr sz="1600" spc="-11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р</a:t>
            </a:r>
            <a:r>
              <a:rPr sz="1600" spc="-11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а</a:t>
            </a:r>
            <a:r>
              <a:rPr sz="1600" spc="-11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з </a:t>
            </a:r>
            <a:r>
              <a:rPr sz="1600" spc="30" dirty="0">
                <a:solidFill>
                  <a:schemeClr val="bg1"/>
                </a:solidFill>
                <a:latin typeface="Century Gothic"/>
                <a:cs typeface="Century Gothic"/>
              </a:rPr>
              <a:t>историческо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й </a:t>
            </a:r>
            <a:r>
              <a:rPr sz="1600" spc="7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и </a:t>
            </a:r>
            <a:r>
              <a:rPr sz="1600" spc="7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spc="30" dirty="0">
                <a:solidFill>
                  <a:schemeClr val="bg1"/>
                </a:solidFill>
                <a:latin typeface="Century Gothic"/>
                <a:cs typeface="Century Gothic"/>
              </a:rPr>
              <a:t>архитектурно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й </a:t>
            </a:r>
            <a:r>
              <a:rPr sz="1600" spc="7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spc="30" dirty="0">
                <a:solidFill>
                  <a:schemeClr val="bg1"/>
                </a:solidFill>
                <a:latin typeface="Century Gothic"/>
                <a:cs typeface="Century Gothic"/>
              </a:rPr>
              <a:t>среды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, к</a:t>
            </a:r>
            <a:r>
              <a:rPr sz="1600" spc="-22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о</a:t>
            </a:r>
            <a:r>
              <a:rPr sz="1600" spc="-22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т</a:t>
            </a:r>
            <a:r>
              <a:rPr sz="1600" spc="-22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о</a:t>
            </a:r>
            <a:r>
              <a:rPr sz="1600" spc="-22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р</a:t>
            </a:r>
            <a:r>
              <a:rPr sz="1600" spc="-22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а</a:t>
            </a:r>
            <a:r>
              <a:rPr sz="1600" spc="-22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я  </a:t>
            </a:r>
            <a:r>
              <a:rPr sz="1600" spc="-18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н</a:t>
            </a:r>
            <a:r>
              <a:rPr sz="1600" spc="-22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а</a:t>
            </a:r>
            <a:r>
              <a:rPr sz="1600" spc="-22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х</a:t>
            </a:r>
            <a:r>
              <a:rPr sz="1600" spc="-22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о</a:t>
            </a:r>
            <a:r>
              <a:rPr sz="1600" spc="-22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д</a:t>
            </a:r>
            <a:r>
              <a:rPr sz="1600" spc="-22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и</a:t>
            </a:r>
            <a:r>
              <a:rPr sz="1600" spc="-22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т</a:t>
            </a:r>
            <a:r>
              <a:rPr sz="1600" spc="-22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с</a:t>
            </a:r>
            <a:r>
              <a:rPr sz="1600" spc="-22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я  </a:t>
            </a:r>
            <a:r>
              <a:rPr sz="1600" spc="-18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в  </a:t>
            </a:r>
            <a:r>
              <a:rPr sz="1600" spc="-18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г</a:t>
            </a:r>
            <a:r>
              <a:rPr sz="1600" spc="-22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а</a:t>
            </a:r>
            <a:r>
              <a:rPr sz="1600" spc="-22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р</a:t>
            </a:r>
            <a:r>
              <a:rPr sz="1600" spc="-22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м</a:t>
            </a:r>
            <a:r>
              <a:rPr sz="1600" spc="-22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о</a:t>
            </a:r>
            <a:r>
              <a:rPr sz="1600" spc="-22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н</a:t>
            </a:r>
            <a:r>
              <a:rPr sz="1600" spc="-22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и</a:t>
            </a:r>
            <a:r>
              <a:rPr sz="1600" spc="-22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и  </a:t>
            </a:r>
            <a:r>
              <a:rPr sz="1600" spc="-18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с </a:t>
            </a:r>
            <a:r>
              <a:rPr sz="1600" spc="105" dirty="0">
                <a:solidFill>
                  <a:schemeClr val="bg1"/>
                </a:solidFill>
                <a:latin typeface="Century Gothic"/>
                <a:cs typeface="Century Gothic"/>
              </a:rPr>
              <a:t>уникальны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м </a:t>
            </a:r>
            <a:r>
              <a:rPr sz="1600" spc="15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spc="105" dirty="0">
                <a:solidFill>
                  <a:schemeClr val="bg1"/>
                </a:solidFill>
                <a:latin typeface="Century Gothic"/>
                <a:cs typeface="Century Gothic"/>
              </a:rPr>
              <a:t>п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о </a:t>
            </a:r>
            <a:r>
              <a:rPr sz="1600" spc="15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spc="105" dirty="0">
                <a:solidFill>
                  <a:schemeClr val="bg1"/>
                </a:solidFill>
                <a:latin typeface="Century Gothic"/>
                <a:cs typeface="Century Gothic"/>
              </a:rPr>
              <a:t>красот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е </a:t>
            </a:r>
            <a:r>
              <a:rPr sz="1600" spc="15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spc="105" dirty="0">
                <a:solidFill>
                  <a:schemeClr val="bg1"/>
                </a:solidFill>
                <a:latin typeface="Century Gothic"/>
                <a:cs typeface="Century Gothic"/>
              </a:rPr>
              <a:t>природны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м окружением.</a:t>
            </a:r>
          </a:p>
        </p:txBody>
      </p:sp>
      <p:sp>
        <p:nvSpPr>
          <p:cNvPr id="31" name="object 6"/>
          <p:cNvSpPr txBox="1"/>
          <p:nvPr/>
        </p:nvSpPr>
        <p:spPr>
          <a:xfrm>
            <a:off x="6966502" y="4638010"/>
            <a:ext cx="432181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Объекты</a:t>
            </a:r>
            <a:r>
              <a:rPr sz="1600" spc="-17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Всемирного</a:t>
            </a:r>
            <a:r>
              <a:rPr sz="1600" spc="-17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наследия</a:t>
            </a:r>
            <a:r>
              <a:rPr sz="1600" spc="-17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ЮНЕСКО</a:t>
            </a:r>
            <a:r>
              <a:rPr sz="1600" spc="-175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– Успенского</a:t>
            </a:r>
            <a:r>
              <a:rPr sz="1600" spc="-18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собора</a:t>
            </a:r>
            <a:r>
              <a:rPr sz="1600" spc="-18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и</a:t>
            </a:r>
            <a:r>
              <a:rPr sz="1600" spc="-18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 err="1">
                <a:solidFill>
                  <a:schemeClr val="bg1"/>
                </a:solidFill>
                <a:latin typeface="Century Gothic"/>
                <a:cs typeface="Century Gothic"/>
              </a:rPr>
              <a:t>монастыря</a:t>
            </a:r>
            <a:endParaRPr sz="16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2" name="object 16"/>
          <p:cNvSpPr/>
          <p:nvPr/>
        </p:nvSpPr>
        <p:spPr>
          <a:xfrm>
            <a:off x="0" y="1070558"/>
            <a:ext cx="6301644" cy="2788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7"/>
          <p:cNvSpPr/>
          <p:nvPr/>
        </p:nvSpPr>
        <p:spPr>
          <a:xfrm>
            <a:off x="3105983" y="3932061"/>
            <a:ext cx="3207099" cy="18218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8"/>
          <p:cNvSpPr/>
          <p:nvPr/>
        </p:nvSpPr>
        <p:spPr>
          <a:xfrm>
            <a:off x="0" y="5260259"/>
            <a:ext cx="3000872" cy="15997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9"/>
          <p:cNvSpPr/>
          <p:nvPr/>
        </p:nvSpPr>
        <p:spPr>
          <a:xfrm>
            <a:off x="4820" y="3932061"/>
            <a:ext cx="1346130" cy="12567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0"/>
          <p:cNvSpPr/>
          <p:nvPr/>
        </p:nvSpPr>
        <p:spPr>
          <a:xfrm>
            <a:off x="3104463" y="5810181"/>
            <a:ext cx="1574773" cy="104984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1"/>
          <p:cNvSpPr/>
          <p:nvPr/>
        </p:nvSpPr>
        <p:spPr>
          <a:xfrm>
            <a:off x="4734946" y="5810180"/>
            <a:ext cx="1578135" cy="10498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7"/>
          <p:cNvSpPr/>
          <p:nvPr/>
        </p:nvSpPr>
        <p:spPr>
          <a:xfrm>
            <a:off x="9272464" y="6282047"/>
            <a:ext cx="59690" cy="273685"/>
          </a:xfrm>
          <a:custGeom>
            <a:avLst/>
            <a:gdLst/>
            <a:ahLst/>
            <a:cxnLst/>
            <a:rect l="l" t="t" r="r" b="b"/>
            <a:pathLst>
              <a:path w="59690" h="273684">
                <a:moveTo>
                  <a:pt x="54279" y="0"/>
                </a:moveTo>
                <a:lnTo>
                  <a:pt x="48480" y="5912"/>
                </a:lnTo>
                <a:lnTo>
                  <a:pt x="45068" y="8854"/>
                </a:lnTo>
                <a:lnTo>
                  <a:pt x="41993" y="12013"/>
                </a:lnTo>
                <a:lnTo>
                  <a:pt x="33059" y="21057"/>
                </a:lnTo>
                <a:lnTo>
                  <a:pt x="15116" y="38778"/>
                </a:lnTo>
                <a:lnTo>
                  <a:pt x="6038" y="47813"/>
                </a:lnTo>
                <a:lnTo>
                  <a:pt x="0" y="53914"/>
                </a:lnTo>
                <a:lnTo>
                  <a:pt x="994" y="58926"/>
                </a:lnTo>
                <a:lnTo>
                  <a:pt x="943" y="65639"/>
                </a:lnTo>
                <a:lnTo>
                  <a:pt x="763" y="122199"/>
                </a:lnTo>
                <a:lnTo>
                  <a:pt x="719" y="261489"/>
                </a:lnTo>
                <a:lnTo>
                  <a:pt x="877" y="268644"/>
                </a:lnTo>
                <a:lnTo>
                  <a:pt x="10224" y="271425"/>
                </a:lnTo>
                <a:lnTo>
                  <a:pt x="25075" y="272891"/>
                </a:lnTo>
                <a:lnTo>
                  <a:pt x="41113" y="273334"/>
                </a:lnTo>
                <a:lnTo>
                  <a:pt x="54022" y="273049"/>
                </a:lnTo>
                <a:lnTo>
                  <a:pt x="58190" y="272694"/>
                </a:lnTo>
                <a:lnTo>
                  <a:pt x="59075" y="261489"/>
                </a:lnTo>
                <a:lnTo>
                  <a:pt x="58798" y="246956"/>
                </a:lnTo>
                <a:lnTo>
                  <a:pt x="58601" y="122199"/>
                </a:lnTo>
                <a:lnTo>
                  <a:pt x="58721" y="20663"/>
                </a:lnTo>
                <a:lnTo>
                  <a:pt x="57589" y="3756"/>
                </a:lnTo>
                <a:lnTo>
                  <a:pt x="5427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39" name="object 8"/>
          <p:cNvSpPr/>
          <p:nvPr/>
        </p:nvSpPr>
        <p:spPr>
          <a:xfrm>
            <a:off x="9017832" y="6342917"/>
            <a:ext cx="59690" cy="212725"/>
          </a:xfrm>
          <a:custGeom>
            <a:avLst/>
            <a:gdLst/>
            <a:ahLst/>
            <a:cxnLst/>
            <a:rect l="l" t="t" r="r" b="b"/>
            <a:pathLst>
              <a:path w="59690" h="212725">
                <a:moveTo>
                  <a:pt x="58520" y="54187"/>
                </a:moveTo>
                <a:lnTo>
                  <a:pt x="1097" y="54187"/>
                </a:lnTo>
                <a:lnTo>
                  <a:pt x="925" y="115340"/>
                </a:lnTo>
                <a:lnTo>
                  <a:pt x="727" y="144938"/>
                </a:lnTo>
                <a:lnTo>
                  <a:pt x="753" y="189897"/>
                </a:lnTo>
                <a:lnTo>
                  <a:pt x="27297" y="212575"/>
                </a:lnTo>
                <a:lnTo>
                  <a:pt x="58331" y="211381"/>
                </a:lnTo>
                <a:lnTo>
                  <a:pt x="58616" y="208060"/>
                </a:lnTo>
                <a:lnTo>
                  <a:pt x="58823" y="199639"/>
                </a:lnTo>
                <a:lnTo>
                  <a:pt x="58932" y="189897"/>
                </a:lnTo>
                <a:lnTo>
                  <a:pt x="58853" y="81657"/>
                </a:lnTo>
                <a:lnTo>
                  <a:pt x="58657" y="68275"/>
                </a:lnTo>
                <a:lnTo>
                  <a:pt x="58508" y="55243"/>
                </a:lnTo>
                <a:lnTo>
                  <a:pt x="58520" y="54187"/>
                </a:lnTo>
                <a:close/>
              </a:path>
              <a:path w="59690" h="212725">
                <a:moveTo>
                  <a:pt x="57271" y="0"/>
                </a:moveTo>
                <a:lnTo>
                  <a:pt x="54065" y="947"/>
                </a:lnTo>
                <a:lnTo>
                  <a:pt x="52177" y="2762"/>
                </a:lnTo>
                <a:lnTo>
                  <a:pt x="50446" y="4658"/>
                </a:lnTo>
                <a:lnTo>
                  <a:pt x="46479" y="8690"/>
                </a:lnTo>
                <a:lnTo>
                  <a:pt x="45975" y="9598"/>
                </a:lnTo>
                <a:lnTo>
                  <a:pt x="44089" y="10425"/>
                </a:lnTo>
                <a:lnTo>
                  <a:pt x="42833" y="12204"/>
                </a:lnTo>
                <a:lnTo>
                  <a:pt x="39758" y="15513"/>
                </a:lnTo>
                <a:lnTo>
                  <a:pt x="38019" y="16480"/>
                </a:lnTo>
                <a:lnTo>
                  <a:pt x="37086" y="18554"/>
                </a:lnTo>
                <a:lnTo>
                  <a:pt x="15134" y="39905"/>
                </a:lnTo>
                <a:lnTo>
                  <a:pt x="12628" y="42379"/>
                </a:lnTo>
                <a:lnTo>
                  <a:pt x="10537" y="44723"/>
                </a:lnTo>
                <a:lnTo>
                  <a:pt x="0" y="55055"/>
                </a:lnTo>
                <a:lnTo>
                  <a:pt x="1097" y="54187"/>
                </a:lnTo>
                <a:lnTo>
                  <a:pt x="58520" y="54187"/>
                </a:lnTo>
                <a:lnTo>
                  <a:pt x="58627" y="44723"/>
                </a:lnTo>
                <a:lnTo>
                  <a:pt x="58715" y="39905"/>
                </a:lnTo>
                <a:lnTo>
                  <a:pt x="58978" y="28224"/>
                </a:lnTo>
                <a:lnTo>
                  <a:pt x="59032" y="18050"/>
                </a:lnTo>
                <a:lnTo>
                  <a:pt x="59178" y="16480"/>
                </a:lnTo>
                <a:lnTo>
                  <a:pt x="59295" y="12204"/>
                </a:lnTo>
                <a:lnTo>
                  <a:pt x="59342" y="5162"/>
                </a:lnTo>
                <a:lnTo>
                  <a:pt x="58099" y="3686"/>
                </a:lnTo>
                <a:lnTo>
                  <a:pt x="58207" y="1779"/>
                </a:lnTo>
                <a:lnTo>
                  <a:pt x="57271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40" name="object 9"/>
          <p:cNvSpPr/>
          <p:nvPr/>
        </p:nvSpPr>
        <p:spPr>
          <a:xfrm>
            <a:off x="9188060" y="6366263"/>
            <a:ext cx="59055" cy="189230"/>
          </a:xfrm>
          <a:custGeom>
            <a:avLst/>
            <a:gdLst/>
            <a:ahLst/>
            <a:cxnLst/>
            <a:rect l="l" t="t" r="r" b="b"/>
            <a:pathLst>
              <a:path w="59054" h="189230">
                <a:moveTo>
                  <a:pt x="52096" y="0"/>
                </a:moveTo>
                <a:lnTo>
                  <a:pt x="48305" y="6130"/>
                </a:lnTo>
                <a:lnTo>
                  <a:pt x="45933" y="8315"/>
                </a:lnTo>
                <a:lnTo>
                  <a:pt x="37698" y="16129"/>
                </a:lnTo>
                <a:lnTo>
                  <a:pt x="28272" y="25420"/>
                </a:lnTo>
                <a:lnTo>
                  <a:pt x="18528" y="35272"/>
                </a:lnTo>
                <a:lnTo>
                  <a:pt x="9342" y="44768"/>
                </a:lnTo>
                <a:lnTo>
                  <a:pt x="1347" y="53229"/>
                </a:lnTo>
                <a:lnTo>
                  <a:pt x="307" y="53841"/>
                </a:lnTo>
                <a:lnTo>
                  <a:pt x="273" y="82942"/>
                </a:lnTo>
                <a:lnTo>
                  <a:pt x="142" y="98150"/>
                </a:lnTo>
                <a:lnTo>
                  <a:pt x="29" y="117051"/>
                </a:lnTo>
                <a:lnTo>
                  <a:pt x="0" y="134452"/>
                </a:lnTo>
                <a:lnTo>
                  <a:pt x="117" y="165446"/>
                </a:lnTo>
                <a:lnTo>
                  <a:pt x="224" y="173499"/>
                </a:lnTo>
                <a:lnTo>
                  <a:pt x="505" y="187405"/>
                </a:lnTo>
                <a:lnTo>
                  <a:pt x="250" y="188327"/>
                </a:lnTo>
                <a:lnTo>
                  <a:pt x="1753" y="188741"/>
                </a:lnTo>
                <a:lnTo>
                  <a:pt x="9672" y="189094"/>
                </a:lnTo>
                <a:lnTo>
                  <a:pt x="25562" y="189185"/>
                </a:lnTo>
                <a:lnTo>
                  <a:pt x="42971" y="189046"/>
                </a:lnTo>
                <a:lnTo>
                  <a:pt x="57865" y="150888"/>
                </a:lnTo>
                <a:lnTo>
                  <a:pt x="58172" y="125761"/>
                </a:lnTo>
                <a:lnTo>
                  <a:pt x="58066" y="35272"/>
                </a:lnTo>
                <a:lnTo>
                  <a:pt x="58124" y="16129"/>
                </a:lnTo>
                <a:lnTo>
                  <a:pt x="58295" y="5688"/>
                </a:lnTo>
                <a:lnTo>
                  <a:pt x="58903" y="4338"/>
                </a:lnTo>
                <a:lnTo>
                  <a:pt x="56723" y="302"/>
                </a:lnTo>
                <a:lnTo>
                  <a:pt x="52096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41" name="object 10"/>
          <p:cNvSpPr/>
          <p:nvPr/>
        </p:nvSpPr>
        <p:spPr>
          <a:xfrm>
            <a:off x="9102162" y="6370058"/>
            <a:ext cx="59055" cy="186690"/>
          </a:xfrm>
          <a:custGeom>
            <a:avLst/>
            <a:gdLst/>
            <a:ahLst/>
            <a:cxnLst/>
            <a:rect l="l" t="t" r="r" b="b"/>
            <a:pathLst>
              <a:path w="59054" h="186690">
                <a:moveTo>
                  <a:pt x="474" y="184585"/>
                </a:moveTo>
                <a:lnTo>
                  <a:pt x="1990" y="186512"/>
                </a:lnTo>
                <a:lnTo>
                  <a:pt x="1990" y="184604"/>
                </a:lnTo>
                <a:lnTo>
                  <a:pt x="474" y="184585"/>
                </a:lnTo>
                <a:close/>
              </a:path>
              <a:path w="59054" h="186690">
                <a:moveTo>
                  <a:pt x="6501" y="0"/>
                </a:moveTo>
                <a:lnTo>
                  <a:pt x="3228" y="1597"/>
                </a:lnTo>
                <a:lnTo>
                  <a:pt x="0" y="5313"/>
                </a:lnTo>
                <a:lnTo>
                  <a:pt x="1993" y="19447"/>
                </a:lnTo>
                <a:lnTo>
                  <a:pt x="1990" y="184604"/>
                </a:lnTo>
                <a:lnTo>
                  <a:pt x="36883" y="184937"/>
                </a:lnTo>
                <a:lnTo>
                  <a:pt x="50512" y="184765"/>
                </a:lnTo>
                <a:lnTo>
                  <a:pt x="58894" y="68562"/>
                </a:lnTo>
                <a:lnTo>
                  <a:pt x="58938" y="56132"/>
                </a:lnTo>
                <a:lnTo>
                  <a:pt x="54656" y="50158"/>
                </a:lnTo>
                <a:lnTo>
                  <a:pt x="34592" y="30138"/>
                </a:lnTo>
                <a:lnTo>
                  <a:pt x="31978" y="27579"/>
                </a:lnTo>
                <a:lnTo>
                  <a:pt x="29739" y="24865"/>
                </a:lnTo>
                <a:lnTo>
                  <a:pt x="24651" y="20036"/>
                </a:lnTo>
                <a:lnTo>
                  <a:pt x="21844" y="17426"/>
                </a:lnTo>
                <a:lnTo>
                  <a:pt x="16879" y="11736"/>
                </a:lnTo>
                <a:lnTo>
                  <a:pt x="14524" y="10015"/>
                </a:lnTo>
                <a:lnTo>
                  <a:pt x="10125" y="5690"/>
                </a:lnTo>
                <a:lnTo>
                  <a:pt x="6501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42" name="object 11"/>
          <p:cNvSpPr/>
          <p:nvPr/>
        </p:nvSpPr>
        <p:spPr>
          <a:xfrm>
            <a:off x="8933761" y="6428089"/>
            <a:ext cx="58419" cy="127635"/>
          </a:xfrm>
          <a:custGeom>
            <a:avLst/>
            <a:gdLst/>
            <a:ahLst/>
            <a:cxnLst/>
            <a:rect l="l" t="t" r="r" b="b"/>
            <a:pathLst>
              <a:path w="58420" h="127634">
                <a:moveTo>
                  <a:pt x="54324" y="0"/>
                </a:moveTo>
                <a:lnTo>
                  <a:pt x="53193" y="508"/>
                </a:lnTo>
                <a:lnTo>
                  <a:pt x="51757" y="2134"/>
                </a:lnTo>
                <a:lnTo>
                  <a:pt x="2837" y="51106"/>
                </a:lnTo>
                <a:lnTo>
                  <a:pt x="0" y="54695"/>
                </a:lnTo>
                <a:lnTo>
                  <a:pt x="957" y="58727"/>
                </a:lnTo>
                <a:lnTo>
                  <a:pt x="782" y="63921"/>
                </a:lnTo>
                <a:lnTo>
                  <a:pt x="451" y="76360"/>
                </a:lnTo>
                <a:lnTo>
                  <a:pt x="295" y="89196"/>
                </a:lnTo>
                <a:lnTo>
                  <a:pt x="321" y="102143"/>
                </a:lnTo>
                <a:lnTo>
                  <a:pt x="536" y="115006"/>
                </a:lnTo>
                <a:lnTo>
                  <a:pt x="933" y="127466"/>
                </a:lnTo>
                <a:lnTo>
                  <a:pt x="1322" y="126673"/>
                </a:lnTo>
                <a:lnTo>
                  <a:pt x="54262" y="126648"/>
                </a:lnTo>
                <a:lnTo>
                  <a:pt x="56642" y="126581"/>
                </a:lnTo>
                <a:lnTo>
                  <a:pt x="58073" y="115006"/>
                </a:lnTo>
                <a:lnTo>
                  <a:pt x="58185" y="102143"/>
                </a:lnTo>
                <a:lnTo>
                  <a:pt x="57982" y="51106"/>
                </a:lnTo>
                <a:lnTo>
                  <a:pt x="57956" y="18746"/>
                </a:lnTo>
                <a:lnTo>
                  <a:pt x="57590" y="4971"/>
                </a:lnTo>
                <a:lnTo>
                  <a:pt x="57089" y="543"/>
                </a:lnTo>
                <a:lnTo>
                  <a:pt x="54324" y="0"/>
                </a:lnTo>
                <a:close/>
              </a:path>
              <a:path w="58420" h="127634">
                <a:moveTo>
                  <a:pt x="54262" y="126648"/>
                </a:moveTo>
                <a:lnTo>
                  <a:pt x="17524" y="126648"/>
                </a:lnTo>
                <a:lnTo>
                  <a:pt x="46192" y="126873"/>
                </a:lnTo>
                <a:lnTo>
                  <a:pt x="54262" y="1266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43" name="object 12"/>
          <p:cNvSpPr/>
          <p:nvPr/>
        </p:nvSpPr>
        <p:spPr>
          <a:xfrm>
            <a:off x="8899767" y="6144623"/>
            <a:ext cx="484505" cy="290830"/>
          </a:xfrm>
          <a:custGeom>
            <a:avLst/>
            <a:gdLst/>
            <a:ahLst/>
            <a:cxnLst/>
            <a:rect l="l" t="t" r="r" b="b"/>
            <a:pathLst>
              <a:path w="484504" h="290830">
                <a:moveTo>
                  <a:pt x="175660" y="79050"/>
                </a:moveTo>
                <a:lnTo>
                  <a:pt x="172575" y="82776"/>
                </a:lnTo>
                <a:lnTo>
                  <a:pt x="166706" y="88932"/>
                </a:lnTo>
                <a:lnTo>
                  <a:pt x="162848" y="92457"/>
                </a:lnTo>
                <a:lnTo>
                  <a:pt x="158590" y="96521"/>
                </a:lnTo>
                <a:lnTo>
                  <a:pt x="149704" y="105236"/>
                </a:lnTo>
                <a:lnTo>
                  <a:pt x="132054" y="123279"/>
                </a:lnTo>
                <a:lnTo>
                  <a:pt x="82593" y="172976"/>
                </a:lnTo>
                <a:lnTo>
                  <a:pt x="73672" y="182308"/>
                </a:lnTo>
                <a:lnTo>
                  <a:pt x="69197" y="186900"/>
                </a:lnTo>
                <a:lnTo>
                  <a:pt x="65198" y="190575"/>
                </a:lnTo>
                <a:lnTo>
                  <a:pt x="61001" y="194715"/>
                </a:lnTo>
                <a:lnTo>
                  <a:pt x="5885" y="249676"/>
                </a:lnTo>
                <a:lnTo>
                  <a:pt x="0" y="256966"/>
                </a:lnTo>
                <a:lnTo>
                  <a:pt x="6409" y="265093"/>
                </a:lnTo>
                <a:lnTo>
                  <a:pt x="9157" y="268025"/>
                </a:lnTo>
                <a:lnTo>
                  <a:pt x="14463" y="273173"/>
                </a:lnTo>
                <a:lnTo>
                  <a:pt x="26626" y="285375"/>
                </a:lnTo>
                <a:lnTo>
                  <a:pt x="32782" y="290584"/>
                </a:lnTo>
                <a:lnTo>
                  <a:pt x="36771" y="289761"/>
                </a:lnTo>
                <a:lnTo>
                  <a:pt x="42434" y="283867"/>
                </a:lnTo>
                <a:lnTo>
                  <a:pt x="99398" y="227057"/>
                </a:lnTo>
                <a:lnTo>
                  <a:pt x="104535" y="221524"/>
                </a:lnTo>
                <a:lnTo>
                  <a:pt x="109892" y="216635"/>
                </a:lnTo>
                <a:lnTo>
                  <a:pt x="125336" y="201187"/>
                </a:lnTo>
                <a:lnTo>
                  <a:pt x="134401" y="192246"/>
                </a:lnTo>
                <a:lnTo>
                  <a:pt x="152166" y="174179"/>
                </a:lnTo>
                <a:lnTo>
                  <a:pt x="177075" y="149794"/>
                </a:lnTo>
                <a:lnTo>
                  <a:pt x="247316" y="149794"/>
                </a:lnTo>
                <a:lnTo>
                  <a:pt x="179153" y="81513"/>
                </a:lnTo>
                <a:lnTo>
                  <a:pt x="175660" y="79050"/>
                </a:lnTo>
                <a:close/>
              </a:path>
              <a:path w="484504" h="290830">
                <a:moveTo>
                  <a:pt x="291895" y="227212"/>
                </a:moveTo>
                <a:lnTo>
                  <a:pt x="254155" y="227212"/>
                </a:lnTo>
                <a:lnTo>
                  <a:pt x="254299" y="227436"/>
                </a:lnTo>
                <a:lnTo>
                  <a:pt x="256027" y="228923"/>
                </a:lnTo>
                <a:lnTo>
                  <a:pt x="256486" y="229704"/>
                </a:lnTo>
                <a:lnTo>
                  <a:pt x="257190" y="230524"/>
                </a:lnTo>
                <a:lnTo>
                  <a:pt x="257842" y="230999"/>
                </a:lnTo>
                <a:lnTo>
                  <a:pt x="258338" y="231733"/>
                </a:lnTo>
                <a:lnTo>
                  <a:pt x="269480" y="243542"/>
                </a:lnTo>
                <a:lnTo>
                  <a:pt x="275708" y="245759"/>
                </a:lnTo>
                <a:lnTo>
                  <a:pt x="285824" y="233159"/>
                </a:lnTo>
                <a:lnTo>
                  <a:pt x="286159" y="232526"/>
                </a:lnTo>
                <a:lnTo>
                  <a:pt x="287517" y="231809"/>
                </a:lnTo>
                <a:lnTo>
                  <a:pt x="288265" y="230730"/>
                </a:lnTo>
                <a:lnTo>
                  <a:pt x="289738" y="229390"/>
                </a:lnTo>
                <a:lnTo>
                  <a:pt x="290666" y="228493"/>
                </a:lnTo>
                <a:lnTo>
                  <a:pt x="291895" y="227212"/>
                </a:lnTo>
                <a:close/>
              </a:path>
              <a:path w="484504" h="290830">
                <a:moveTo>
                  <a:pt x="256934" y="230338"/>
                </a:moveTo>
                <a:lnTo>
                  <a:pt x="257889" y="231338"/>
                </a:lnTo>
                <a:lnTo>
                  <a:pt x="257190" y="230524"/>
                </a:lnTo>
                <a:lnTo>
                  <a:pt x="256934" y="230338"/>
                </a:lnTo>
                <a:close/>
              </a:path>
              <a:path w="484504" h="290830">
                <a:moveTo>
                  <a:pt x="247316" y="149794"/>
                </a:moveTo>
                <a:lnTo>
                  <a:pt x="177075" y="149794"/>
                </a:lnTo>
                <a:lnTo>
                  <a:pt x="178191" y="151501"/>
                </a:lnTo>
                <a:lnTo>
                  <a:pt x="251963" y="225110"/>
                </a:lnTo>
                <a:lnTo>
                  <a:pt x="253830" y="227057"/>
                </a:lnTo>
                <a:lnTo>
                  <a:pt x="254069" y="227371"/>
                </a:lnTo>
                <a:lnTo>
                  <a:pt x="254155" y="227212"/>
                </a:lnTo>
                <a:lnTo>
                  <a:pt x="291895" y="227212"/>
                </a:lnTo>
                <a:lnTo>
                  <a:pt x="295911" y="223022"/>
                </a:lnTo>
                <a:lnTo>
                  <a:pt x="296215" y="222615"/>
                </a:lnTo>
                <a:lnTo>
                  <a:pt x="296308" y="222334"/>
                </a:lnTo>
                <a:lnTo>
                  <a:pt x="297426" y="221769"/>
                </a:lnTo>
                <a:lnTo>
                  <a:pt x="299292" y="220034"/>
                </a:lnTo>
                <a:lnTo>
                  <a:pt x="299367" y="219854"/>
                </a:lnTo>
                <a:lnTo>
                  <a:pt x="301474" y="217622"/>
                </a:lnTo>
                <a:lnTo>
                  <a:pt x="302377" y="216934"/>
                </a:lnTo>
                <a:lnTo>
                  <a:pt x="303425" y="215250"/>
                </a:lnTo>
                <a:lnTo>
                  <a:pt x="310249" y="209213"/>
                </a:lnTo>
                <a:lnTo>
                  <a:pt x="322580" y="196816"/>
                </a:lnTo>
                <a:lnTo>
                  <a:pt x="333054" y="186011"/>
                </a:lnTo>
                <a:lnTo>
                  <a:pt x="345545" y="173513"/>
                </a:lnTo>
                <a:lnTo>
                  <a:pt x="272012" y="173513"/>
                </a:lnTo>
                <a:lnTo>
                  <a:pt x="266450" y="168961"/>
                </a:lnTo>
                <a:lnTo>
                  <a:pt x="247316" y="149794"/>
                </a:lnTo>
                <a:close/>
              </a:path>
              <a:path w="484504" h="290830">
                <a:moveTo>
                  <a:pt x="296511" y="222231"/>
                </a:moveTo>
                <a:lnTo>
                  <a:pt x="296215" y="222615"/>
                </a:lnTo>
                <a:lnTo>
                  <a:pt x="296019" y="223205"/>
                </a:lnTo>
                <a:lnTo>
                  <a:pt x="296511" y="222231"/>
                </a:lnTo>
                <a:close/>
              </a:path>
              <a:path w="484504" h="290830">
                <a:moveTo>
                  <a:pt x="296599" y="222187"/>
                </a:moveTo>
                <a:close/>
              </a:path>
              <a:path w="484504" h="290830">
                <a:moveTo>
                  <a:pt x="476164" y="0"/>
                </a:moveTo>
                <a:lnTo>
                  <a:pt x="372793" y="19323"/>
                </a:lnTo>
                <a:lnTo>
                  <a:pt x="363872" y="19323"/>
                </a:lnTo>
                <a:lnTo>
                  <a:pt x="370849" y="27747"/>
                </a:lnTo>
                <a:lnTo>
                  <a:pt x="378737" y="35690"/>
                </a:lnTo>
                <a:lnTo>
                  <a:pt x="390455" y="47206"/>
                </a:lnTo>
                <a:lnTo>
                  <a:pt x="388232" y="56835"/>
                </a:lnTo>
                <a:lnTo>
                  <a:pt x="359689" y="88932"/>
                </a:lnTo>
                <a:lnTo>
                  <a:pt x="285076" y="162967"/>
                </a:lnTo>
                <a:lnTo>
                  <a:pt x="276662" y="171452"/>
                </a:lnTo>
                <a:lnTo>
                  <a:pt x="272012" y="173513"/>
                </a:lnTo>
                <a:lnTo>
                  <a:pt x="345545" y="173513"/>
                </a:lnTo>
                <a:lnTo>
                  <a:pt x="424661" y="94354"/>
                </a:lnTo>
                <a:lnTo>
                  <a:pt x="425829" y="93357"/>
                </a:lnTo>
                <a:lnTo>
                  <a:pt x="428719" y="90566"/>
                </a:lnTo>
                <a:lnTo>
                  <a:pt x="429529" y="88932"/>
                </a:lnTo>
                <a:lnTo>
                  <a:pt x="431340" y="88306"/>
                </a:lnTo>
                <a:lnTo>
                  <a:pt x="468437" y="88306"/>
                </a:lnTo>
                <a:lnTo>
                  <a:pt x="477258" y="42007"/>
                </a:lnTo>
                <a:lnTo>
                  <a:pt x="481630" y="19323"/>
                </a:lnTo>
                <a:lnTo>
                  <a:pt x="372793" y="19323"/>
                </a:lnTo>
                <a:lnTo>
                  <a:pt x="481631" y="19316"/>
                </a:lnTo>
                <a:lnTo>
                  <a:pt x="481882" y="17969"/>
                </a:lnTo>
                <a:lnTo>
                  <a:pt x="483982" y="5230"/>
                </a:lnTo>
                <a:lnTo>
                  <a:pt x="482494" y="83"/>
                </a:lnTo>
                <a:lnTo>
                  <a:pt x="476164" y="0"/>
                </a:lnTo>
                <a:close/>
              </a:path>
              <a:path w="484504" h="290830">
                <a:moveTo>
                  <a:pt x="468437" y="88306"/>
                </a:moveTo>
                <a:lnTo>
                  <a:pt x="431340" y="88306"/>
                </a:lnTo>
                <a:lnTo>
                  <a:pt x="434804" y="90566"/>
                </a:lnTo>
                <a:lnTo>
                  <a:pt x="440663" y="96874"/>
                </a:lnTo>
                <a:lnTo>
                  <a:pt x="454739" y="111327"/>
                </a:lnTo>
                <a:lnTo>
                  <a:pt x="460802" y="115199"/>
                </a:lnTo>
                <a:lnTo>
                  <a:pt x="464215" y="110470"/>
                </a:lnTo>
                <a:lnTo>
                  <a:pt x="468437" y="8830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44" name="object 13"/>
          <p:cNvSpPr/>
          <p:nvPr/>
        </p:nvSpPr>
        <p:spPr>
          <a:xfrm>
            <a:off x="9619812" y="6174011"/>
            <a:ext cx="375443" cy="392094"/>
          </a:xfrm>
          <a:prstGeom prst="rect">
            <a:avLst/>
          </a:prstGeom>
          <a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45" name="object 14"/>
          <p:cNvSpPr/>
          <p:nvPr/>
        </p:nvSpPr>
        <p:spPr>
          <a:xfrm>
            <a:off x="7968378" y="6165790"/>
            <a:ext cx="672793" cy="395856"/>
          </a:xfrm>
          <a:prstGeom prst="rect">
            <a:avLst/>
          </a:prstGeom>
          <a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46" name="object 15"/>
          <p:cNvSpPr txBox="1"/>
          <p:nvPr/>
        </p:nvSpPr>
        <p:spPr>
          <a:xfrm>
            <a:off x="7017036" y="6420513"/>
            <a:ext cx="928369" cy="176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dirty="0">
                <a:solidFill>
                  <a:schemeClr val="bg1"/>
                </a:solidFill>
                <a:latin typeface="Century Gothic"/>
                <a:cs typeface="Century Gothic"/>
              </a:rPr>
              <a:t>повышение:</a:t>
            </a:r>
            <a:endParaRPr sz="115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55860673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0" y="-22753"/>
            <a:ext cx="12233391" cy="6316793"/>
            <a:chOff x="-27903" y="1153886"/>
            <a:chExt cx="8530347" cy="5551714"/>
          </a:xfrm>
        </p:grpSpPr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1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2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28" name="object 3"/>
          <p:cNvSpPr txBox="1"/>
          <p:nvPr/>
        </p:nvSpPr>
        <p:spPr>
          <a:xfrm>
            <a:off x="146500" y="142651"/>
            <a:ext cx="121979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dirty="0">
                <a:solidFill>
                  <a:srgbClr val="8077FE"/>
                </a:solidFill>
                <a:latin typeface="Actay Wide Bd" pitchFamily="50" charset="-52"/>
                <a:cs typeface="Gilroy ExtraBold"/>
              </a:rPr>
              <a:t>ПРИМЕРЫ Р</a:t>
            </a:r>
            <a:r>
              <a:rPr sz="4000" b="1" spc="20" dirty="0">
                <a:solidFill>
                  <a:srgbClr val="8077FE"/>
                </a:solidFill>
                <a:latin typeface="Actay Wide Bd" pitchFamily="50" charset="-52"/>
                <a:cs typeface="Gilroy ExtraBold"/>
              </a:rPr>
              <a:t>ЕА</a:t>
            </a:r>
            <a:r>
              <a:rPr sz="4000" b="1" dirty="0">
                <a:solidFill>
                  <a:srgbClr val="8077FE"/>
                </a:solidFill>
                <a:latin typeface="Actay Wide Bd" pitchFamily="50" charset="-52"/>
                <a:cs typeface="Gilroy ExtraBold"/>
              </a:rPr>
              <a:t>Л</a:t>
            </a:r>
            <a:r>
              <a:rPr sz="4000" b="1" spc="-25" dirty="0">
                <a:solidFill>
                  <a:srgbClr val="8077FE"/>
                </a:solidFill>
                <a:latin typeface="Actay Wide Bd" pitchFamily="50" charset="-52"/>
                <a:cs typeface="Gilroy ExtraBold"/>
              </a:rPr>
              <a:t>И</a:t>
            </a:r>
            <a:r>
              <a:rPr sz="4000" b="1" dirty="0">
                <a:solidFill>
                  <a:srgbClr val="8077FE"/>
                </a:solidFill>
                <a:latin typeface="Actay Wide Bd" pitchFamily="50" charset="-52"/>
                <a:cs typeface="Gilroy ExtraBold"/>
              </a:rPr>
              <a:t>ЗАЦИИ </a:t>
            </a:r>
            <a:r>
              <a:rPr sz="1900" b="1" dirty="0">
                <a:solidFill>
                  <a:schemeClr val="bg1"/>
                </a:solidFill>
                <a:latin typeface="Actay Wide Bd" pitchFamily="50" charset="-52"/>
                <a:cs typeface="Gilroy ExtraBold"/>
              </a:rPr>
              <a:t>НАЦИОН</a:t>
            </a:r>
            <a:r>
              <a:rPr sz="1900" b="1" spc="20" dirty="0">
                <a:solidFill>
                  <a:schemeClr val="bg1"/>
                </a:solidFill>
                <a:latin typeface="Actay Wide Bd" pitchFamily="50" charset="-52"/>
                <a:cs typeface="Gilroy ExtraBold"/>
              </a:rPr>
              <a:t>А</a:t>
            </a:r>
            <a:r>
              <a:rPr sz="1900" b="1" dirty="0">
                <a:solidFill>
                  <a:schemeClr val="bg1"/>
                </a:solidFill>
                <a:latin typeface="Actay Wide Bd" pitchFamily="50" charset="-52"/>
                <a:cs typeface="Gilroy ExtraBold"/>
              </a:rPr>
              <a:t>ЛЬНОЙ ИДЕНТИЧНО</a:t>
            </a:r>
            <a:r>
              <a:rPr sz="1900" b="1" spc="-25" dirty="0">
                <a:solidFill>
                  <a:schemeClr val="bg1"/>
                </a:solidFill>
                <a:latin typeface="Actay Wide Bd" pitchFamily="50" charset="-52"/>
                <a:cs typeface="Gilroy ExtraBold"/>
              </a:rPr>
              <a:t>С</a:t>
            </a:r>
            <a:r>
              <a:rPr sz="1900" b="1" dirty="0">
                <a:solidFill>
                  <a:schemeClr val="bg1"/>
                </a:solidFill>
                <a:latin typeface="Actay Wide Bd" pitchFamily="50" charset="-52"/>
                <a:cs typeface="Gilroy ExtraBold"/>
              </a:rPr>
              <a:t>ТИ</a:t>
            </a:r>
            <a:endParaRPr sz="1900" dirty="0">
              <a:solidFill>
                <a:schemeClr val="bg1"/>
              </a:solidFill>
              <a:latin typeface="Actay Wide Bd" pitchFamily="50" charset="-52"/>
              <a:cs typeface="Gilroy ExtraBold"/>
            </a:endParaRPr>
          </a:p>
        </p:txBody>
      </p:sp>
      <p:sp>
        <p:nvSpPr>
          <p:cNvPr id="38" name="object 7"/>
          <p:cNvSpPr/>
          <p:nvPr/>
        </p:nvSpPr>
        <p:spPr>
          <a:xfrm>
            <a:off x="9272464" y="6282047"/>
            <a:ext cx="59690" cy="273685"/>
          </a:xfrm>
          <a:custGeom>
            <a:avLst/>
            <a:gdLst/>
            <a:ahLst/>
            <a:cxnLst/>
            <a:rect l="l" t="t" r="r" b="b"/>
            <a:pathLst>
              <a:path w="59690" h="273684">
                <a:moveTo>
                  <a:pt x="54279" y="0"/>
                </a:moveTo>
                <a:lnTo>
                  <a:pt x="48480" y="5912"/>
                </a:lnTo>
                <a:lnTo>
                  <a:pt x="45068" y="8854"/>
                </a:lnTo>
                <a:lnTo>
                  <a:pt x="41993" y="12013"/>
                </a:lnTo>
                <a:lnTo>
                  <a:pt x="33059" y="21057"/>
                </a:lnTo>
                <a:lnTo>
                  <a:pt x="15116" y="38778"/>
                </a:lnTo>
                <a:lnTo>
                  <a:pt x="6038" y="47813"/>
                </a:lnTo>
                <a:lnTo>
                  <a:pt x="0" y="53914"/>
                </a:lnTo>
                <a:lnTo>
                  <a:pt x="994" y="58926"/>
                </a:lnTo>
                <a:lnTo>
                  <a:pt x="943" y="65639"/>
                </a:lnTo>
                <a:lnTo>
                  <a:pt x="763" y="122199"/>
                </a:lnTo>
                <a:lnTo>
                  <a:pt x="719" y="261489"/>
                </a:lnTo>
                <a:lnTo>
                  <a:pt x="877" y="268644"/>
                </a:lnTo>
                <a:lnTo>
                  <a:pt x="10224" y="271425"/>
                </a:lnTo>
                <a:lnTo>
                  <a:pt x="25075" y="272891"/>
                </a:lnTo>
                <a:lnTo>
                  <a:pt x="41113" y="273334"/>
                </a:lnTo>
                <a:lnTo>
                  <a:pt x="54022" y="273049"/>
                </a:lnTo>
                <a:lnTo>
                  <a:pt x="58190" y="272694"/>
                </a:lnTo>
                <a:lnTo>
                  <a:pt x="59075" y="261489"/>
                </a:lnTo>
                <a:lnTo>
                  <a:pt x="58798" y="246956"/>
                </a:lnTo>
                <a:lnTo>
                  <a:pt x="58601" y="122199"/>
                </a:lnTo>
                <a:lnTo>
                  <a:pt x="58721" y="20663"/>
                </a:lnTo>
                <a:lnTo>
                  <a:pt x="57589" y="3756"/>
                </a:lnTo>
                <a:lnTo>
                  <a:pt x="5427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39" name="object 8"/>
          <p:cNvSpPr/>
          <p:nvPr/>
        </p:nvSpPr>
        <p:spPr>
          <a:xfrm>
            <a:off x="9017832" y="6342917"/>
            <a:ext cx="59690" cy="212725"/>
          </a:xfrm>
          <a:custGeom>
            <a:avLst/>
            <a:gdLst/>
            <a:ahLst/>
            <a:cxnLst/>
            <a:rect l="l" t="t" r="r" b="b"/>
            <a:pathLst>
              <a:path w="59690" h="212725">
                <a:moveTo>
                  <a:pt x="58520" y="54187"/>
                </a:moveTo>
                <a:lnTo>
                  <a:pt x="1097" y="54187"/>
                </a:lnTo>
                <a:lnTo>
                  <a:pt x="925" y="115340"/>
                </a:lnTo>
                <a:lnTo>
                  <a:pt x="727" y="144938"/>
                </a:lnTo>
                <a:lnTo>
                  <a:pt x="753" y="189897"/>
                </a:lnTo>
                <a:lnTo>
                  <a:pt x="27297" y="212575"/>
                </a:lnTo>
                <a:lnTo>
                  <a:pt x="58331" y="211381"/>
                </a:lnTo>
                <a:lnTo>
                  <a:pt x="58616" y="208060"/>
                </a:lnTo>
                <a:lnTo>
                  <a:pt x="58823" y="199639"/>
                </a:lnTo>
                <a:lnTo>
                  <a:pt x="58932" y="189897"/>
                </a:lnTo>
                <a:lnTo>
                  <a:pt x="58853" y="81657"/>
                </a:lnTo>
                <a:lnTo>
                  <a:pt x="58657" y="68275"/>
                </a:lnTo>
                <a:lnTo>
                  <a:pt x="58508" y="55243"/>
                </a:lnTo>
                <a:lnTo>
                  <a:pt x="58520" y="54187"/>
                </a:lnTo>
                <a:close/>
              </a:path>
              <a:path w="59690" h="212725">
                <a:moveTo>
                  <a:pt x="57271" y="0"/>
                </a:moveTo>
                <a:lnTo>
                  <a:pt x="54065" y="947"/>
                </a:lnTo>
                <a:lnTo>
                  <a:pt x="52177" y="2762"/>
                </a:lnTo>
                <a:lnTo>
                  <a:pt x="50446" y="4658"/>
                </a:lnTo>
                <a:lnTo>
                  <a:pt x="46479" y="8690"/>
                </a:lnTo>
                <a:lnTo>
                  <a:pt x="45975" y="9598"/>
                </a:lnTo>
                <a:lnTo>
                  <a:pt x="44089" y="10425"/>
                </a:lnTo>
                <a:lnTo>
                  <a:pt x="42833" y="12204"/>
                </a:lnTo>
                <a:lnTo>
                  <a:pt x="39758" y="15513"/>
                </a:lnTo>
                <a:lnTo>
                  <a:pt x="38019" y="16480"/>
                </a:lnTo>
                <a:lnTo>
                  <a:pt x="37086" y="18554"/>
                </a:lnTo>
                <a:lnTo>
                  <a:pt x="15134" y="39905"/>
                </a:lnTo>
                <a:lnTo>
                  <a:pt x="12628" y="42379"/>
                </a:lnTo>
                <a:lnTo>
                  <a:pt x="10537" y="44723"/>
                </a:lnTo>
                <a:lnTo>
                  <a:pt x="0" y="55055"/>
                </a:lnTo>
                <a:lnTo>
                  <a:pt x="1097" y="54187"/>
                </a:lnTo>
                <a:lnTo>
                  <a:pt x="58520" y="54187"/>
                </a:lnTo>
                <a:lnTo>
                  <a:pt x="58627" y="44723"/>
                </a:lnTo>
                <a:lnTo>
                  <a:pt x="58715" y="39905"/>
                </a:lnTo>
                <a:lnTo>
                  <a:pt x="58978" y="28224"/>
                </a:lnTo>
                <a:lnTo>
                  <a:pt x="59032" y="18050"/>
                </a:lnTo>
                <a:lnTo>
                  <a:pt x="59178" y="16480"/>
                </a:lnTo>
                <a:lnTo>
                  <a:pt x="59295" y="12204"/>
                </a:lnTo>
                <a:lnTo>
                  <a:pt x="59342" y="5162"/>
                </a:lnTo>
                <a:lnTo>
                  <a:pt x="58099" y="3686"/>
                </a:lnTo>
                <a:lnTo>
                  <a:pt x="58207" y="1779"/>
                </a:lnTo>
                <a:lnTo>
                  <a:pt x="57271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40" name="object 9"/>
          <p:cNvSpPr/>
          <p:nvPr/>
        </p:nvSpPr>
        <p:spPr>
          <a:xfrm>
            <a:off x="9188060" y="6366263"/>
            <a:ext cx="59055" cy="189230"/>
          </a:xfrm>
          <a:custGeom>
            <a:avLst/>
            <a:gdLst/>
            <a:ahLst/>
            <a:cxnLst/>
            <a:rect l="l" t="t" r="r" b="b"/>
            <a:pathLst>
              <a:path w="59054" h="189230">
                <a:moveTo>
                  <a:pt x="52096" y="0"/>
                </a:moveTo>
                <a:lnTo>
                  <a:pt x="48305" y="6130"/>
                </a:lnTo>
                <a:lnTo>
                  <a:pt x="45933" y="8315"/>
                </a:lnTo>
                <a:lnTo>
                  <a:pt x="37698" y="16129"/>
                </a:lnTo>
                <a:lnTo>
                  <a:pt x="28272" y="25420"/>
                </a:lnTo>
                <a:lnTo>
                  <a:pt x="18528" y="35272"/>
                </a:lnTo>
                <a:lnTo>
                  <a:pt x="9342" y="44768"/>
                </a:lnTo>
                <a:lnTo>
                  <a:pt x="1347" y="53229"/>
                </a:lnTo>
                <a:lnTo>
                  <a:pt x="307" y="53841"/>
                </a:lnTo>
                <a:lnTo>
                  <a:pt x="273" y="82942"/>
                </a:lnTo>
                <a:lnTo>
                  <a:pt x="142" y="98150"/>
                </a:lnTo>
                <a:lnTo>
                  <a:pt x="29" y="117051"/>
                </a:lnTo>
                <a:lnTo>
                  <a:pt x="0" y="134452"/>
                </a:lnTo>
                <a:lnTo>
                  <a:pt x="117" y="165446"/>
                </a:lnTo>
                <a:lnTo>
                  <a:pt x="224" y="173499"/>
                </a:lnTo>
                <a:lnTo>
                  <a:pt x="505" y="187405"/>
                </a:lnTo>
                <a:lnTo>
                  <a:pt x="250" y="188327"/>
                </a:lnTo>
                <a:lnTo>
                  <a:pt x="1753" y="188741"/>
                </a:lnTo>
                <a:lnTo>
                  <a:pt x="9672" y="189094"/>
                </a:lnTo>
                <a:lnTo>
                  <a:pt x="25562" y="189185"/>
                </a:lnTo>
                <a:lnTo>
                  <a:pt x="42971" y="189046"/>
                </a:lnTo>
                <a:lnTo>
                  <a:pt x="57865" y="150888"/>
                </a:lnTo>
                <a:lnTo>
                  <a:pt x="58172" y="125761"/>
                </a:lnTo>
                <a:lnTo>
                  <a:pt x="58066" y="35272"/>
                </a:lnTo>
                <a:lnTo>
                  <a:pt x="58124" y="16129"/>
                </a:lnTo>
                <a:lnTo>
                  <a:pt x="58295" y="5688"/>
                </a:lnTo>
                <a:lnTo>
                  <a:pt x="58903" y="4338"/>
                </a:lnTo>
                <a:lnTo>
                  <a:pt x="56723" y="302"/>
                </a:lnTo>
                <a:lnTo>
                  <a:pt x="52096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41" name="object 10"/>
          <p:cNvSpPr/>
          <p:nvPr/>
        </p:nvSpPr>
        <p:spPr>
          <a:xfrm>
            <a:off x="9102162" y="6370058"/>
            <a:ext cx="59055" cy="186690"/>
          </a:xfrm>
          <a:custGeom>
            <a:avLst/>
            <a:gdLst/>
            <a:ahLst/>
            <a:cxnLst/>
            <a:rect l="l" t="t" r="r" b="b"/>
            <a:pathLst>
              <a:path w="59054" h="186690">
                <a:moveTo>
                  <a:pt x="474" y="184585"/>
                </a:moveTo>
                <a:lnTo>
                  <a:pt x="1990" y="186512"/>
                </a:lnTo>
                <a:lnTo>
                  <a:pt x="1990" y="184604"/>
                </a:lnTo>
                <a:lnTo>
                  <a:pt x="474" y="184585"/>
                </a:lnTo>
                <a:close/>
              </a:path>
              <a:path w="59054" h="186690">
                <a:moveTo>
                  <a:pt x="6501" y="0"/>
                </a:moveTo>
                <a:lnTo>
                  <a:pt x="3228" y="1597"/>
                </a:lnTo>
                <a:lnTo>
                  <a:pt x="0" y="5313"/>
                </a:lnTo>
                <a:lnTo>
                  <a:pt x="1993" y="19447"/>
                </a:lnTo>
                <a:lnTo>
                  <a:pt x="1990" y="184604"/>
                </a:lnTo>
                <a:lnTo>
                  <a:pt x="36883" y="184937"/>
                </a:lnTo>
                <a:lnTo>
                  <a:pt x="50512" y="184765"/>
                </a:lnTo>
                <a:lnTo>
                  <a:pt x="58894" y="68562"/>
                </a:lnTo>
                <a:lnTo>
                  <a:pt x="58938" y="56132"/>
                </a:lnTo>
                <a:lnTo>
                  <a:pt x="54656" y="50158"/>
                </a:lnTo>
                <a:lnTo>
                  <a:pt x="34592" y="30138"/>
                </a:lnTo>
                <a:lnTo>
                  <a:pt x="31978" y="27579"/>
                </a:lnTo>
                <a:lnTo>
                  <a:pt x="29739" y="24865"/>
                </a:lnTo>
                <a:lnTo>
                  <a:pt x="24651" y="20036"/>
                </a:lnTo>
                <a:lnTo>
                  <a:pt x="21844" y="17426"/>
                </a:lnTo>
                <a:lnTo>
                  <a:pt x="16879" y="11736"/>
                </a:lnTo>
                <a:lnTo>
                  <a:pt x="14524" y="10015"/>
                </a:lnTo>
                <a:lnTo>
                  <a:pt x="10125" y="5690"/>
                </a:lnTo>
                <a:lnTo>
                  <a:pt x="6501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42" name="object 11"/>
          <p:cNvSpPr/>
          <p:nvPr/>
        </p:nvSpPr>
        <p:spPr>
          <a:xfrm>
            <a:off x="8933761" y="6428089"/>
            <a:ext cx="58419" cy="127635"/>
          </a:xfrm>
          <a:custGeom>
            <a:avLst/>
            <a:gdLst/>
            <a:ahLst/>
            <a:cxnLst/>
            <a:rect l="l" t="t" r="r" b="b"/>
            <a:pathLst>
              <a:path w="58420" h="127634">
                <a:moveTo>
                  <a:pt x="54324" y="0"/>
                </a:moveTo>
                <a:lnTo>
                  <a:pt x="53193" y="508"/>
                </a:lnTo>
                <a:lnTo>
                  <a:pt x="51757" y="2134"/>
                </a:lnTo>
                <a:lnTo>
                  <a:pt x="2837" y="51106"/>
                </a:lnTo>
                <a:lnTo>
                  <a:pt x="0" y="54695"/>
                </a:lnTo>
                <a:lnTo>
                  <a:pt x="957" y="58727"/>
                </a:lnTo>
                <a:lnTo>
                  <a:pt x="782" y="63921"/>
                </a:lnTo>
                <a:lnTo>
                  <a:pt x="451" y="76360"/>
                </a:lnTo>
                <a:lnTo>
                  <a:pt x="295" y="89196"/>
                </a:lnTo>
                <a:lnTo>
                  <a:pt x="321" y="102143"/>
                </a:lnTo>
                <a:lnTo>
                  <a:pt x="536" y="115006"/>
                </a:lnTo>
                <a:lnTo>
                  <a:pt x="933" y="127466"/>
                </a:lnTo>
                <a:lnTo>
                  <a:pt x="1322" y="126673"/>
                </a:lnTo>
                <a:lnTo>
                  <a:pt x="54262" y="126648"/>
                </a:lnTo>
                <a:lnTo>
                  <a:pt x="56642" y="126581"/>
                </a:lnTo>
                <a:lnTo>
                  <a:pt x="58073" y="115006"/>
                </a:lnTo>
                <a:lnTo>
                  <a:pt x="58185" y="102143"/>
                </a:lnTo>
                <a:lnTo>
                  <a:pt x="57982" y="51106"/>
                </a:lnTo>
                <a:lnTo>
                  <a:pt x="57956" y="18746"/>
                </a:lnTo>
                <a:lnTo>
                  <a:pt x="57590" y="4971"/>
                </a:lnTo>
                <a:lnTo>
                  <a:pt x="57089" y="543"/>
                </a:lnTo>
                <a:lnTo>
                  <a:pt x="54324" y="0"/>
                </a:lnTo>
                <a:close/>
              </a:path>
              <a:path w="58420" h="127634">
                <a:moveTo>
                  <a:pt x="54262" y="126648"/>
                </a:moveTo>
                <a:lnTo>
                  <a:pt x="17524" y="126648"/>
                </a:lnTo>
                <a:lnTo>
                  <a:pt x="46192" y="126873"/>
                </a:lnTo>
                <a:lnTo>
                  <a:pt x="54262" y="1266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43" name="object 12"/>
          <p:cNvSpPr/>
          <p:nvPr/>
        </p:nvSpPr>
        <p:spPr>
          <a:xfrm>
            <a:off x="8899767" y="6144623"/>
            <a:ext cx="484505" cy="290830"/>
          </a:xfrm>
          <a:custGeom>
            <a:avLst/>
            <a:gdLst/>
            <a:ahLst/>
            <a:cxnLst/>
            <a:rect l="l" t="t" r="r" b="b"/>
            <a:pathLst>
              <a:path w="484504" h="290830">
                <a:moveTo>
                  <a:pt x="175660" y="79050"/>
                </a:moveTo>
                <a:lnTo>
                  <a:pt x="172575" y="82776"/>
                </a:lnTo>
                <a:lnTo>
                  <a:pt x="166706" y="88932"/>
                </a:lnTo>
                <a:lnTo>
                  <a:pt x="162848" y="92457"/>
                </a:lnTo>
                <a:lnTo>
                  <a:pt x="158590" y="96521"/>
                </a:lnTo>
                <a:lnTo>
                  <a:pt x="149704" y="105236"/>
                </a:lnTo>
                <a:lnTo>
                  <a:pt x="132054" y="123279"/>
                </a:lnTo>
                <a:lnTo>
                  <a:pt x="82593" y="172976"/>
                </a:lnTo>
                <a:lnTo>
                  <a:pt x="73672" y="182308"/>
                </a:lnTo>
                <a:lnTo>
                  <a:pt x="69197" y="186900"/>
                </a:lnTo>
                <a:lnTo>
                  <a:pt x="65198" y="190575"/>
                </a:lnTo>
                <a:lnTo>
                  <a:pt x="61001" y="194715"/>
                </a:lnTo>
                <a:lnTo>
                  <a:pt x="5885" y="249676"/>
                </a:lnTo>
                <a:lnTo>
                  <a:pt x="0" y="256966"/>
                </a:lnTo>
                <a:lnTo>
                  <a:pt x="6409" y="265093"/>
                </a:lnTo>
                <a:lnTo>
                  <a:pt x="9157" y="268025"/>
                </a:lnTo>
                <a:lnTo>
                  <a:pt x="14463" y="273173"/>
                </a:lnTo>
                <a:lnTo>
                  <a:pt x="26626" y="285375"/>
                </a:lnTo>
                <a:lnTo>
                  <a:pt x="32782" y="290584"/>
                </a:lnTo>
                <a:lnTo>
                  <a:pt x="36771" y="289761"/>
                </a:lnTo>
                <a:lnTo>
                  <a:pt x="42434" y="283867"/>
                </a:lnTo>
                <a:lnTo>
                  <a:pt x="99398" y="227057"/>
                </a:lnTo>
                <a:lnTo>
                  <a:pt x="104535" y="221524"/>
                </a:lnTo>
                <a:lnTo>
                  <a:pt x="109892" y="216635"/>
                </a:lnTo>
                <a:lnTo>
                  <a:pt x="125336" y="201187"/>
                </a:lnTo>
                <a:lnTo>
                  <a:pt x="134401" y="192246"/>
                </a:lnTo>
                <a:lnTo>
                  <a:pt x="152166" y="174179"/>
                </a:lnTo>
                <a:lnTo>
                  <a:pt x="177075" y="149794"/>
                </a:lnTo>
                <a:lnTo>
                  <a:pt x="247316" y="149794"/>
                </a:lnTo>
                <a:lnTo>
                  <a:pt x="179153" y="81513"/>
                </a:lnTo>
                <a:lnTo>
                  <a:pt x="175660" y="79050"/>
                </a:lnTo>
                <a:close/>
              </a:path>
              <a:path w="484504" h="290830">
                <a:moveTo>
                  <a:pt x="291895" y="227212"/>
                </a:moveTo>
                <a:lnTo>
                  <a:pt x="254155" y="227212"/>
                </a:lnTo>
                <a:lnTo>
                  <a:pt x="254299" y="227436"/>
                </a:lnTo>
                <a:lnTo>
                  <a:pt x="256027" y="228923"/>
                </a:lnTo>
                <a:lnTo>
                  <a:pt x="256486" y="229704"/>
                </a:lnTo>
                <a:lnTo>
                  <a:pt x="257190" y="230524"/>
                </a:lnTo>
                <a:lnTo>
                  <a:pt x="257842" y="230999"/>
                </a:lnTo>
                <a:lnTo>
                  <a:pt x="258338" y="231733"/>
                </a:lnTo>
                <a:lnTo>
                  <a:pt x="269480" y="243542"/>
                </a:lnTo>
                <a:lnTo>
                  <a:pt x="275708" y="245759"/>
                </a:lnTo>
                <a:lnTo>
                  <a:pt x="285824" y="233159"/>
                </a:lnTo>
                <a:lnTo>
                  <a:pt x="286159" y="232526"/>
                </a:lnTo>
                <a:lnTo>
                  <a:pt x="287517" y="231809"/>
                </a:lnTo>
                <a:lnTo>
                  <a:pt x="288265" y="230730"/>
                </a:lnTo>
                <a:lnTo>
                  <a:pt x="289738" y="229390"/>
                </a:lnTo>
                <a:lnTo>
                  <a:pt x="290666" y="228493"/>
                </a:lnTo>
                <a:lnTo>
                  <a:pt x="291895" y="227212"/>
                </a:lnTo>
                <a:close/>
              </a:path>
              <a:path w="484504" h="290830">
                <a:moveTo>
                  <a:pt x="256934" y="230338"/>
                </a:moveTo>
                <a:lnTo>
                  <a:pt x="257889" y="231338"/>
                </a:lnTo>
                <a:lnTo>
                  <a:pt x="257190" y="230524"/>
                </a:lnTo>
                <a:lnTo>
                  <a:pt x="256934" y="230338"/>
                </a:lnTo>
                <a:close/>
              </a:path>
              <a:path w="484504" h="290830">
                <a:moveTo>
                  <a:pt x="247316" y="149794"/>
                </a:moveTo>
                <a:lnTo>
                  <a:pt x="177075" y="149794"/>
                </a:lnTo>
                <a:lnTo>
                  <a:pt x="178191" y="151501"/>
                </a:lnTo>
                <a:lnTo>
                  <a:pt x="251963" y="225110"/>
                </a:lnTo>
                <a:lnTo>
                  <a:pt x="253830" y="227057"/>
                </a:lnTo>
                <a:lnTo>
                  <a:pt x="254069" y="227371"/>
                </a:lnTo>
                <a:lnTo>
                  <a:pt x="254155" y="227212"/>
                </a:lnTo>
                <a:lnTo>
                  <a:pt x="291895" y="227212"/>
                </a:lnTo>
                <a:lnTo>
                  <a:pt x="295911" y="223022"/>
                </a:lnTo>
                <a:lnTo>
                  <a:pt x="296215" y="222615"/>
                </a:lnTo>
                <a:lnTo>
                  <a:pt x="296308" y="222334"/>
                </a:lnTo>
                <a:lnTo>
                  <a:pt x="297426" y="221769"/>
                </a:lnTo>
                <a:lnTo>
                  <a:pt x="299292" y="220034"/>
                </a:lnTo>
                <a:lnTo>
                  <a:pt x="299367" y="219854"/>
                </a:lnTo>
                <a:lnTo>
                  <a:pt x="301474" y="217622"/>
                </a:lnTo>
                <a:lnTo>
                  <a:pt x="302377" y="216934"/>
                </a:lnTo>
                <a:lnTo>
                  <a:pt x="303425" y="215250"/>
                </a:lnTo>
                <a:lnTo>
                  <a:pt x="310249" y="209213"/>
                </a:lnTo>
                <a:lnTo>
                  <a:pt x="322580" y="196816"/>
                </a:lnTo>
                <a:lnTo>
                  <a:pt x="333054" y="186011"/>
                </a:lnTo>
                <a:lnTo>
                  <a:pt x="345545" y="173513"/>
                </a:lnTo>
                <a:lnTo>
                  <a:pt x="272012" y="173513"/>
                </a:lnTo>
                <a:lnTo>
                  <a:pt x="266450" y="168961"/>
                </a:lnTo>
                <a:lnTo>
                  <a:pt x="247316" y="149794"/>
                </a:lnTo>
                <a:close/>
              </a:path>
              <a:path w="484504" h="290830">
                <a:moveTo>
                  <a:pt x="296511" y="222231"/>
                </a:moveTo>
                <a:lnTo>
                  <a:pt x="296215" y="222615"/>
                </a:lnTo>
                <a:lnTo>
                  <a:pt x="296019" y="223205"/>
                </a:lnTo>
                <a:lnTo>
                  <a:pt x="296511" y="222231"/>
                </a:lnTo>
                <a:close/>
              </a:path>
              <a:path w="484504" h="290830">
                <a:moveTo>
                  <a:pt x="296599" y="222187"/>
                </a:moveTo>
                <a:close/>
              </a:path>
              <a:path w="484504" h="290830">
                <a:moveTo>
                  <a:pt x="476164" y="0"/>
                </a:moveTo>
                <a:lnTo>
                  <a:pt x="372793" y="19323"/>
                </a:lnTo>
                <a:lnTo>
                  <a:pt x="363872" y="19323"/>
                </a:lnTo>
                <a:lnTo>
                  <a:pt x="370849" y="27747"/>
                </a:lnTo>
                <a:lnTo>
                  <a:pt x="378737" y="35690"/>
                </a:lnTo>
                <a:lnTo>
                  <a:pt x="390455" y="47206"/>
                </a:lnTo>
                <a:lnTo>
                  <a:pt x="388232" y="56835"/>
                </a:lnTo>
                <a:lnTo>
                  <a:pt x="359689" y="88932"/>
                </a:lnTo>
                <a:lnTo>
                  <a:pt x="285076" y="162967"/>
                </a:lnTo>
                <a:lnTo>
                  <a:pt x="276662" y="171452"/>
                </a:lnTo>
                <a:lnTo>
                  <a:pt x="272012" y="173513"/>
                </a:lnTo>
                <a:lnTo>
                  <a:pt x="345545" y="173513"/>
                </a:lnTo>
                <a:lnTo>
                  <a:pt x="424661" y="94354"/>
                </a:lnTo>
                <a:lnTo>
                  <a:pt x="425829" y="93357"/>
                </a:lnTo>
                <a:lnTo>
                  <a:pt x="428719" y="90566"/>
                </a:lnTo>
                <a:lnTo>
                  <a:pt x="429529" y="88932"/>
                </a:lnTo>
                <a:lnTo>
                  <a:pt x="431340" y="88306"/>
                </a:lnTo>
                <a:lnTo>
                  <a:pt x="468437" y="88306"/>
                </a:lnTo>
                <a:lnTo>
                  <a:pt x="477258" y="42007"/>
                </a:lnTo>
                <a:lnTo>
                  <a:pt x="481630" y="19323"/>
                </a:lnTo>
                <a:lnTo>
                  <a:pt x="372793" y="19323"/>
                </a:lnTo>
                <a:lnTo>
                  <a:pt x="481631" y="19316"/>
                </a:lnTo>
                <a:lnTo>
                  <a:pt x="481882" y="17969"/>
                </a:lnTo>
                <a:lnTo>
                  <a:pt x="483982" y="5230"/>
                </a:lnTo>
                <a:lnTo>
                  <a:pt x="482494" y="83"/>
                </a:lnTo>
                <a:lnTo>
                  <a:pt x="476164" y="0"/>
                </a:lnTo>
                <a:close/>
              </a:path>
              <a:path w="484504" h="290830">
                <a:moveTo>
                  <a:pt x="468437" y="88306"/>
                </a:moveTo>
                <a:lnTo>
                  <a:pt x="431340" y="88306"/>
                </a:lnTo>
                <a:lnTo>
                  <a:pt x="434804" y="90566"/>
                </a:lnTo>
                <a:lnTo>
                  <a:pt x="440663" y="96874"/>
                </a:lnTo>
                <a:lnTo>
                  <a:pt x="454739" y="111327"/>
                </a:lnTo>
                <a:lnTo>
                  <a:pt x="460802" y="115199"/>
                </a:lnTo>
                <a:lnTo>
                  <a:pt x="464215" y="110470"/>
                </a:lnTo>
                <a:lnTo>
                  <a:pt x="468437" y="8830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45" name="object 14"/>
          <p:cNvSpPr/>
          <p:nvPr/>
        </p:nvSpPr>
        <p:spPr>
          <a:xfrm>
            <a:off x="7968378" y="6165790"/>
            <a:ext cx="672793" cy="395856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46" name="object 15"/>
          <p:cNvSpPr txBox="1"/>
          <p:nvPr/>
        </p:nvSpPr>
        <p:spPr>
          <a:xfrm>
            <a:off x="7017036" y="6420513"/>
            <a:ext cx="928369" cy="176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dirty="0">
                <a:solidFill>
                  <a:schemeClr val="bg1"/>
                </a:solidFill>
                <a:latin typeface="Century Gothic"/>
                <a:cs typeface="Century Gothic"/>
              </a:rPr>
              <a:t>повышение:</a:t>
            </a:r>
            <a:endParaRPr sz="115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6" name="object 2"/>
          <p:cNvSpPr/>
          <p:nvPr/>
        </p:nvSpPr>
        <p:spPr>
          <a:xfrm>
            <a:off x="-12278" y="3120479"/>
            <a:ext cx="3228551" cy="1903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"/>
          <p:cNvSpPr/>
          <p:nvPr/>
        </p:nvSpPr>
        <p:spPr>
          <a:xfrm>
            <a:off x="-12277" y="1028702"/>
            <a:ext cx="3228550" cy="19653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"/>
          <p:cNvSpPr/>
          <p:nvPr/>
        </p:nvSpPr>
        <p:spPr>
          <a:xfrm>
            <a:off x="3333622" y="1028703"/>
            <a:ext cx="3117427" cy="19653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5"/>
          <p:cNvSpPr/>
          <p:nvPr/>
        </p:nvSpPr>
        <p:spPr>
          <a:xfrm>
            <a:off x="3333623" y="3120479"/>
            <a:ext cx="3117427" cy="19039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6"/>
          <p:cNvSpPr/>
          <p:nvPr/>
        </p:nvSpPr>
        <p:spPr>
          <a:xfrm>
            <a:off x="2377635" y="5150851"/>
            <a:ext cx="4069372" cy="17048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15"/>
          <p:cNvSpPr/>
          <p:nvPr/>
        </p:nvSpPr>
        <p:spPr>
          <a:xfrm>
            <a:off x="-11425" y="5150851"/>
            <a:ext cx="2279078" cy="170714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TextBox 51"/>
          <p:cNvSpPr txBox="1"/>
          <p:nvPr/>
        </p:nvSpPr>
        <p:spPr>
          <a:xfrm>
            <a:off x="6915150" y="1060442"/>
            <a:ext cx="388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Century Gothic"/>
                <a:cs typeface="Century Gothic"/>
              </a:rPr>
              <a:t>НОЯБРЬСК </a:t>
            </a: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—</a:t>
            </a:r>
            <a:r>
              <a:rPr lang="ru-RU" sz="1600" b="1" dirty="0">
                <a:solidFill>
                  <a:schemeClr val="bg1"/>
                </a:solidFill>
                <a:latin typeface="Century Gothic"/>
                <a:cs typeface="Century Gothic"/>
              </a:rPr>
              <a:t> ЭТНОПАРК</a:t>
            </a:r>
            <a:endParaRPr lang="ru-RU" sz="1600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907811" y="1413910"/>
            <a:ext cx="46195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Э Т Н О П А Р К   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  о б е с п е ч и в а е т</a:t>
            </a:r>
          </a:p>
          <a:p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к у л ь т у р н о е ,   м е н т а л ь н о е   и физическое  погружение  на  всех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уровнях  восприятия:  визуальное знакомство,  изучение  истории танца  сыра-</a:t>
            </a:r>
            <a:r>
              <a:rPr lang="ru-RU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сэв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,  знакомство  с национальной  кухней,  проживание дня  северянина  в  чуме,  обучение национальным ремеслам.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Гости </a:t>
            </a:r>
            <a:r>
              <a:rPr lang="ru-RU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этнопарка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открывают для себя новые уровни восприятия культуры и традиций  народностей  Ямала. Постепенно  изучая  особенности  и быт  коренных  жителей,  в  финале своего  путешествия  посетители оказываются  полностью  погружены в  среду,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в  которой  они  сами становятся частью народа Севера</a:t>
            </a:r>
          </a:p>
        </p:txBody>
      </p:sp>
    </p:spTree>
    <p:extLst>
      <p:ext uri="{BB962C8B-B14F-4D97-AF65-F5344CB8AC3E}">
        <p14:creationId xmlns:p14="http://schemas.microsoft.com/office/powerpoint/2010/main" val="183493214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0" y="-22753"/>
            <a:ext cx="12233391" cy="6316793"/>
            <a:chOff x="-27903" y="1153886"/>
            <a:chExt cx="8530347" cy="5551714"/>
          </a:xfrm>
        </p:grpSpPr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1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2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28" name="object 3"/>
          <p:cNvSpPr txBox="1"/>
          <p:nvPr/>
        </p:nvSpPr>
        <p:spPr>
          <a:xfrm>
            <a:off x="146500" y="142651"/>
            <a:ext cx="121979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dirty="0">
                <a:solidFill>
                  <a:srgbClr val="8077FE"/>
                </a:solidFill>
                <a:latin typeface="Actay Wide Bd" pitchFamily="50" charset="-52"/>
                <a:cs typeface="Gilroy ExtraBold"/>
              </a:rPr>
              <a:t>ПРИМЕРЫ Р</a:t>
            </a:r>
            <a:r>
              <a:rPr sz="4000" b="1" spc="20" dirty="0">
                <a:solidFill>
                  <a:srgbClr val="8077FE"/>
                </a:solidFill>
                <a:latin typeface="Actay Wide Bd" pitchFamily="50" charset="-52"/>
                <a:cs typeface="Gilroy ExtraBold"/>
              </a:rPr>
              <a:t>ЕА</a:t>
            </a:r>
            <a:r>
              <a:rPr sz="4000" b="1" dirty="0">
                <a:solidFill>
                  <a:srgbClr val="8077FE"/>
                </a:solidFill>
                <a:latin typeface="Actay Wide Bd" pitchFamily="50" charset="-52"/>
                <a:cs typeface="Gilroy ExtraBold"/>
              </a:rPr>
              <a:t>Л</a:t>
            </a:r>
            <a:r>
              <a:rPr sz="4000" b="1" spc="-25" dirty="0">
                <a:solidFill>
                  <a:srgbClr val="8077FE"/>
                </a:solidFill>
                <a:latin typeface="Actay Wide Bd" pitchFamily="50" charset="-52"/>
                <a:cs typeface="Gilroy ExtraBold"/>
              </a:rPr>
              <a:t>И</a:t>
            </a:r>
            <a:r>
              <a:rPr sz="4000" b="1" dirty="0">
                <a:solidFill>
                  <a:srgbClr val="8077FE"/>
                </a:solidFill>
                <a:latin typeface="Actay Wide Bd" pitchFamily="50" charset="-52"/>
                <a:cs typeface="Gilroy ExtraBold"/>
              </a:rPr>
              <a:t>ЗАЦИИ </a:t>
            </a:r>
            <a:r>
              <a:rPr sz="1900" b="1" dirty="0">
                <a:solidFill>
                  <a:schemeClr val="bg1"/>
                </a:solidFill>
                <a:latin typeface="Actay Wide Bd" pitchFamily="50" charset="-52"/>
                <a:cs typeface="Gilroy ExtraBold"/>
              </a:rPr>
              <a:t>НАЦИОН</a:t>
            </a:r>
            <a:r>
              <a:rPr sz="1900" b="1" spc="20" dirty="0">
                <a:solidFill>
                  <a:schemeClr val="bg1"/>
                </a:solidFill>
                <a:latin typeface="Actay Wide Bd" pitchFamily="50" charset="-52"/>
                <a:cs typeface="Gilroy ExtraBold"/>
              </a:rPr>
              <a:t>А</a:t>
            </a:r>
            <a:r>
              <a:rPr sz="1900" b="1" dirty="0">
                <a:solidFill>
                  <a:schemeClr val="bg1"/>
                </a:solidFill>
                <a:latin typeface="Actay Wide Bd" pitchFamily="50" charset="-52"/>
                <a:cs typeface="Gilroy ExtraBold"/>
              </a:rPr>
              <a:t>ЛЬНОЙ ИДЕНТИЧНО</a:t>
            </a:r>
            <a:r>
              <a:rPr sz="1900" b="1" spc="-25" dirty="0">
                <a:solidFill>
                  <a:schemeClr val="bg1"/>
                </a:solidFill>
                <a:latin typeface="Actay Wide Bd" pitchFamily="50" charset="-52"/>
                <a:cs typeface="Gilroy ExtraBold"/>
              </a:rPr>
              <a:t>С</a:t>
            </a:r>
            <a:r>
              <a:rPr sz="1900" b="1" dirty="0">
                <a:solidFill>
                  <a:schemeClr val="bg1"/>
                </a:solidFill>
                <a:latin typeface="Actay Wide Bd" pitchFamily="50" charset="-52"/>
                <a:cs typeface="Gilroy ExtraBold"/>
              </a:rPr>
              <a:t>ТИ</a:t>
            </a:r>
            <a:endParaRPr sz="1900" dirty="0">
              <a:solidFill>
                <a:schemeClr val="bg1"/>
              </a:solidFill>
              <a:latin typeface="Actay Wide Bd" pitchFamily="50" charset="-52"/>
              <a:cs typeface="Gilroy ExtraBold"/>
            </a:endParaRPr>
          </a:p>
        </p:txBody>
      </p:sp>
      <p:sp>
        <p:nvSpPr>
          <p:cNvPr id="25" name="object 5"/>
          <p:cNvSpPr/>
          <p:nvPr/>
        </p:nvSpPr>
        <p:spPr>
          <a:xfrm>
            <a:off x="2360104" y="5059019"/>
            <a:ext cx="2044730" cy="18115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6"/>
          <p:cNvSpPr/>
          <p:nvPr/>
        </p:nvSpPr>
        <p:spPr>
          <a:xfrm>
            <a:off x="4493325" y="5046452"/>
            <a:ext cx="1761851" cy="18224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7"/>
          <p:cNvSpPr/>
          <p:nvPr/>
        </p:nvSpPr>
        <p:spPr>
          <a:xfrm>
            <a:off x="4831533" y="2980556"/>
            <a:ext cx="1428422" cy="19783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8"/>
          <p:cNvSpPr/>
          <p:nvPr/>
        </p:nvSpPr>
        <p:spPr>
          <a:xfrm>
            <a:off x="10493" y="3086099"/>
            <a:ext cx="1437307" cy="18744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9"/>
          <p:cNvSpPr/>
          <p:nvPr/>
        </p:nvSpPr>
        <p:spPr>
          <a:xfrm>
            <a:off x="1525694" y="3069709"/>
            <a:ext cx="3227945" cy="19017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0"/>
          <p:cNvSpPr/>
          <p:nvPr/>
        </p:nvSpPr>
        <p:spPr>
          <a:xfrm>
            <a:off x="3085901" y="1002737"/>
            <a:ext cx="3177764" cy="19794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1"/>
          <p:cNvSpPr/>
          <p:nvPr/>
        </p:nvSpPr>
        <p:spPr>
          <a:xfrm>
            <a:off x="-5202" y="1003854"/>
            <a:ext cx="2980094" cy="197670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2"/>
          <p:cNvSpPr/>
          <p:nvPr/>
        </p:nvSpPr>
        <p:spPr>
          <a:xfrm>
            <a:off x="-846" y="5076668"/>
            <a:ext cx="2249704" cy="17813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4"/>
          <p:cNvSpPr txBox="1"/>
          <p:nvPr/>
        </p:nvSpPr>
        <p:spPr>
          <a:xfrm>
            <a:off x="6973576" y="1644960"/>
            <a:ext cx="4561199" cy="34317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ts val="1910"/>
              </a:lnSpc>
            </a:pPr>
            <a:r>
              <a:rPr lang="ru-RU" sz="1600" b="1" spc="210" dirty="0">
                <a:solidFill>
                  <a:schemeClr val="bg1"/>
                </a:solidFill>
                <a:latin typeface="Century Gothic"/>
                <a:cs typeface="Century Gothic"/>
              </a:rPr>
              <a:t>"</a:t>
            </a:r>
            <a:r>
              <a:rPr sz="1600" b="1" spc="60" dirty="0">
                <a:solidFill>
                  <a:schemeClr val="bg1"/>
                </a:solidFill>
                <a:latin typeface="Century Gothic"/>
                <a:cs typeface="Century Gothic"/>
              </a:rPr>
              <a:t>КУДЫКИН</a:t>
            </a:r>
            <a:r>
              <a:rPr sz="1600" b="1" dirty="0">
                <a:solidFill>
                  <a:schemeClr val="bg1"/>
                </a:solidFill>
                <a:latin typeface="Century Gothic"/>
                <a:cs typeface="Century Gothic"/>
              </a:rPr>
              <a:t>А  ГОРА</a:t>
            </a:r>
            <a:r>
              <a:rPr lang="ru-RU" sz="1600" b="1" dirty="0">
                <a:solidFill>
                  <a:schemeClr val="bg1"/>
                </a:solidFill>
                <a:latin typeface="Century Gothic"/>
                <a:cs typeface="Century Gothic"/>
              </a:rPr>
              <a:t>"</a:t>
            </a:r>
            <a:r>
              <a:rPr sz="1600" b="1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–  обыгрывает тему  русских  древностей  среди красивых ландшафтов: здесь есть и д е р е в я н н а я   к р е п о с т ь   и огнедышащий  Змей  Горыныч,  так что игра в Новый русский стиль здесь актуальна как нигде.</a:t>
            </a:r>
          </a:p>
          <a:p>
            <a:pPr algn="just">
              <a:lnSpc>
                <a:spcPct val="100000"/>
              </a:lnSpc>
              <a:spcBef>
                <a:spcPts val="4"/>
              </a:spcBef>
            </a:pPr>
            <a:endParaRPr sz="165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ts val="1910"/>
              </a:lnSpc>
            </a:pP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И д е я </a:t>
            </a:r>
            <a:r>
              <a:rPr lang="ru-RU" sz="1600" b="1" dirty="0">
                <a:solidFill>
                  <a:schemeClr val="bg1"/>
                </a:solidFill>
                <a:latin typeface="Century Gothic"/>
                <a:cs typeface="Century Gothic"/>
              </a:rPr>
              <a:t>"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п е р е о с м ы с л е н и я </a:t>
            </a:r>
            <a:r>
              <a:rPr lang="ru-RU" sz="160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н а ц и о н а л ь н о й   и д е н т и ч н о с т и </a:t>
            </a:r>
            <a:r>
              <a:rPr lang="ru-RU" sz="1600" b="1" dirty="0">
                <a:solidFill>
                  <a:schemeClr val="bg1"/>
                </a:solidFill>
                <a:latin typeface="Century Gothic"/>
                <a:cs typeface="Century Gothic"/>
              </a:rPr>
              <a:t>" </a:t>
            </a:r>
            <a:r>
              <a:rPr sz="1600" dirty="0" err="1">
                <a:solidFill>
                  <a:schemeClr val="bg1"/>
                </a:solidFill>
                <a:latin typeface="Century Gothic"/>
                <a:cs typeface="Century Gothic"/>
              </a:rPr>
              <a:t>заложена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     в  саму   стратегию развития парка.</a:t>
            </a:r>
          </a:p>
          <a:p>
            <a:pPr algn="just">
              <a:lnSpc>
                <a:spcPct val="100000"/>
              </a:lnSpc>
              <a:spcBef>
                <a:spcPts val="4"/>
              </a:spcBef>
            </a:pPr>
            <a:endParaRPr sz="165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ts val="1910"/>
              </a:lnSpc>
            </a:pP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Н о в ы й   р у с с к и й   с т и л ь :   Ц е н т р гостеприимства в парке «Кудыкина гора» в </a:t>
            </a:r>
            <a:r>
              <a:rPr sz="1600" dirty="0" err="1">
                <a:solidFill>
                  <a:schemeClr val="bg1"/>
                </a:solidFill>
                <a:latin typeface="Century Gothic"/>
                <a:cs typeface="Century Gothic"/>
              </a:rPr>
              <a:t>Липецкой</a:t>
            </a:r>
            <a:r>
              <a:rPr sz="160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sz="1600" dirty="0" err="1">
                <a:solidFill>
                  <a:schemeClr val="bg1"/>
                </a:solidFill>
                <a:latin typeface="Century Gothic"/>
                <a:cs typeface="Century Gothic"/>
              </a:rPr>
              <a:t>области</a:t>
            </a:r>
            <a:endParaRPr sz="16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61" name="object 7"/>
          <p:cNvSpPr/>
          <p:nvPr/>
        </p:nvSpPr>
        <p:spPr>
          <a:xfrm>
            <a:off x="9272464" y="6282047"/>
            <a:ext cx="59690" cy="273685"/>
          </a:xfrm>
          <a:custGeom>
            <a:avLst/>
            <a:gdLst/>
            <a:ahLst/>
            <a:cxnLst/>
            <a:rect l="l" t="t" r="r" b="b"/>
            <a:pathLst>
              <a:path w="59690" h="273684">
                <a:moveTo>
                  <a:pt x="54279" y="0"/>
                </a:moveTo>
                <a:lnTo>
                  <a:pt x="48480" y="5912"/>
                </a:lnTo>
                <a:lnTo>
                  <a:pt x="45068" y="8854"/>
                </a:lnTo>
                <a:lnTo>
                  <a:pt x="41993" y="12013"/>
                </a:lnTo>
                <a:lnTo>
                  <a:pt x="33059" y="21057"/>
                </a:lnTo>
                <a:lnTo>
                  <a:pt x="15116" y="38778"/>
                </a:lnTo>
                <a:lnTo>
                  <a:pt x="6038" y="47813"/>
                </a:lnTo>
                <a:lnTo>
                  <a:pt x="0" y="53914"/>
                </a:lnTo>
                <a:lnTo>
                  <a:pt x="994" y="58926"/>
                </a:lnTo>
                <a:lnTo>
                  <a:pt x="943" y="65639"/>
                </a:lnTo>
                <a:lnTo>
                  <a:pt x="763" y="122199"/>
                </a:lnTo>
                <a:lnTo>
                  <a:pt x="719" y="261489"/>
                </a:lnTo>
                <a:lnTo>
                  <a:pt x="877" y="268644"/>
                </a:lnTo>
                <a:lnTo>
                  <a:pt x="10224" y="271425"/>
                </a:lnTo>
                <a:lnTo>
                  <a:pt x="25075" y="272891"/>
                </a:lnTo>
                <a:lnTo>
                  <a:pt x="41113" y="273334"/>
                </a:lnTo>
                <a:lnTo>
                  <a:pt x="54022" y="273049"/>
                </a:lnTo>
                <a:lnTo>
                  <a:pt x="58190" y="272694"/>
                </a:lnTo>
                <a:lnTo>
                  <a:pt x="59075" y="261489"/>
                </a:lnTo>
                <a:lnTo>
                  <a:pt x="58798" y="246956"/>
                </a:lnTo>
                <a:lnTo>
                  <a:pt x="58601" y="122199"/>
                </a:lnTo>
                <a:lnTo>
                  <a:pt x="58721" y="20663"/>
                </a:lnTo>
                <a:lnTo>
                  <a:pt x="57589" y="3756"/>
                </a:lnTo>
                <a:lnTo>
                  <a:pt x="5427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62" name="object 8"/>
          <p:cNvSpPr/>
          <p:nvPr/>
        </p:nvSpPr>
        <p:spPr>
          <a:xfrm>
            <a:off x="9017832" y="6342917"/>
            <a:ext cx="59690" cy="212725"/>
          </a:xfrm>
          <a:custGeom>
            <a:avLst/>
            <a:gdLst/>
            <a:ahLst/>
            <a:cxnLst/>
            <a:rect l="l" t="t" r="r" b="b"/>
            <a:pathLst>
              <a:path w="59690" h="212725">
                <a:moveTo>
                  <a:pt x="58520" y="54187"/>
                </a:moveTo>
                <a:lnTo>
                  <a:pt x="1097" y="54187"/>
                </a:lnTo>
                <a:lnTo>
                  <a:pt x="925" y="115340"/>
                </a:lnTo>
                <a:lnTo>
                  <a:pt x="727" y="144938"/>
                </a:lnTo>
                <a:lnTo>
                  <a:pt x="753" y="189897"/>
                </a:lnTo>
                <a:lnTo>
                  <a:pt x="27297" y="212575"/>
                </a:lnTo>
                <a:lnTo>
                  <a:pt x="58331" y="211381"/>
                </a:lnTo>
                <a:lnTo>
                  <a:pt x="58616" y="208060"/>
                </a:lnTo>
                <a:lnTo>
                  <a:pt x="58823" y="199639"/>
                </a:lnTo>
                <a:lnTo>
                  <a:pt x="58932" y="189897"/>
                </a:lnTo>
                <a:lnTo>
                  <a:pt x="58853" y="81657"/>
                </a:lnTo>
                <a:lnTo>
                  <a:pt x="58657" y="68275"/>
                </a:lnTo>
                <a:lnTo>
                  <a:pt x="58508" y="55243"/>
                </a:lnTo>
                <a:lnTo>
                  <a:pt x="58520" y="54187"/>
                </a:lnTo>
                <a:close/>
              </a:path>
              <a:path w="59690" h="212725">
                <a:moveTo>
                  <a:pt x="57271" y="0"/>
                </a:moveTo>
                <a:lnTo>
                  <a:pt x="54065" y="947"/>
                </a:lnTo>
                <a:lnTo>
                  <a:pt x="52177" y="2762"/>
                </a:lnTo>
                <a:lnTo>
                  <a:pt x="50446" y="4658"/>
                </a:lnTo>
                <a:lnTo>
                  <a:pt x="46479" y="8690"/>
                </a:lnTo>
                <a:lnTo>
                  <a:pt x="45975" y="9598"/>
                </a:lnTo>
                <a:lnTo>
                  <a:pt x="44089" y="10425"/>
                </a:lnTo>
                <a:lnTo>
                  <a:pt x="42833" y="12204"/>
                </a:lnTo>
                <a:lnTo>
                  <a:pt x="39758" y="15513"/>
                </a:lnTo>
                <a:lnTo>
                  <a:pt x="38019" y="16480"/>
                </a:lnTo>
                <a:lnTo>
                  <a:pt x="37086" y="18554"/>
                </a:lnTo>
                <a:lnTo>
                  <a:pt x="15134" y="39905"/>
                </a:lnTo>
                <a:lnTo>
                  <a:pt x="12628" y="42379"/>
                </a:lnTo>
                <a:lnTo>
                  <a:pt x="10537" y="44723"/>
                </a:lnTo>
                <a:lnTo>
                  <a:pt x="0" y="55055"/>
                </a:lnTo>
                <a:lnTo>
                  <a:pt x="1097" y="54187"/>
                </a:lnTo>
                <a:lnTo>
                  <a:pt x="58520" y="54187"/>
                </a:lnTo>
                <a:lnTo>
                  <a:pt x="58627" y="44723"/>
                </a:lnTo>
                <a:lnTo>
                  <a:pt x="58715" y="39905"/>
                </a:lnTo>
                <a:lnTo>
                  <a:pt x="58978" y="28224"/>
                </a:lnTo>
                <a:lnTo>
                  <a:pt x="59032" y="18050"/>
                </a:lnTo>
                <a:lnTo>
                  <a:pt x="59178" y="16480"/>
                </a:lnTo>
                <a:lnTo>
                  <a:pt x="59295" y="12204"/>
                </a:lnTo>
                <a:lnTo>
                  <a:pt x="59342" y="5162"/>
                </a:lnTo>
                <a:lnTo>
                  <a:pt x="58099" y="3686"/>
                </a:lnTo>
                <a:lnTo>
                  <a:pt x="58207" y="1779"/>
                </a:lnTo>
                <a:lnTo>
                  <a:pt x="57271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63" name="object 9"/>
          <p:cNvSpPr/>
          <p:nvPr/>
        </p:nvSpPr>
        <p:spPr>
          <a:xfrm>
            <a:off x="9188060" y="6366263"/>
            <a:ext cx="59055" cy="189230"/>
          </a:xfrm>
          <a:custGeom>
            <a:avLst/>
            <a:gdLst/>
            <a:ahLst/>
            <a:cxnLst/>
            <a:rect l="l" t="t" r="r" b="b"/>
            <a:pathLst>
              <a:path w="59054" h="189230">
                <a:moveTo>
                  <a:pt x="52096" y="0"/>
                </a:moveTo>
                <a:lnTo>
                  <a:pt x="48305" y="6130"/>
                </a:lnTo>
                <a:lnTo>
                  <a:pt x="45933" y="8315"/>
                </a:lnTo>
                <a:lnTo>
                  <a:pt x="37698" y="16129"/>
                </a:lnTo>
                <a:lnTo>
                  <a:pt x="28272" y="25420"/>
                </a:lnTo>
                <a:lnTo>
                  <a:pt x="18528" y="35272"/>
                </a:lnTo>
                <a:lnTo>
                  <a:pt x="9342" y="44768"/>
                </a:lnTo>
                <a:lnTo>
                  <a:pt x="1347" y="53229"/>
                </a:lnTo>
                <a:lnTo>
                  <a:pt x="307" y="53841"/>
                </a:lnTo>
                <a:lnTo>
                  <a:pt x="273" y="82942"/>
                </a:lnTo>
                <a:lnTo>
                  <a:pt x="142" y="98150"/>
                </a:lnTo>
                <a:lnTo>
                  <a:pt x="29" y="117051"/>
                </a:lnTo>
                <a:lnTo>
                  <a:pt x="0" y="134452"/>
                </a:lnTo>
                <a:lnTo>
                  <a:pt x="117" y="165446"/>
                </a:lnTo>
                <a:lnTo>
                  <a:pt x="224" y="173499"/>
                </a:lnTo>
                <a:lnTo>
                  <a:pt x="505" y="187405"/>
                </a:lnTo>
                <a:lnTo>
                  <a:pt x="250" y="188327"/>
                </a:lnTo>
                <a:lnTo>
                  <a:pt x="1753" y="188741"/>
                </a:lnTo>
                <a:lnTo>
                  <a:pt x="9672" y="189094"/>
                </a:lnTo>
                <a:lnTo>
                  <a:pt x="25562" y="189185"/>
                </a:lnTo>
                <a:lnTo>
                  <a:pt x="42971" y="189046"/>
                </a:lnTo>
                <a:lnTo>
                  <a:pt x="57865" y="150888"/>
                </a:lnTo>
                <a:lnTo>
                  <a:pt x="58172" y="125761"/>
                </a:lnTo>
                <a:lnTo>
                  <a:pt x="58066" y="35272"/>
                </a:lnTo>
                <a:lnTo>
                  <a:pt x="58124" y="16129"/>
                </a:lnTo>
                <a:lnTo>
                  <a:pt x="58295" y="5688"/>
                </a:lnTo>
                <a:lnTo>
                  <a:pt x="58903" y="4338"/>
                </a:lnTo>
                <a:lnTo>
                  <a:pt x="56723" y="302"/>
                </a:lnTo>
                <a:lnTo>
                  <a:pt x="52096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64" name="object 10"/>
          <p:cNvSpPr/>
          <p:nvPr/>
        </p:nvSpPr>
        <p:spPr>
          <a:xfrm>
            <a:off x="9102162" y="6370058"/>
            <a:ext cx="59055" cy="186690"/>
          </a:xfrm>
          <a:custGeom>
            <a:avLst/>
            <a:gdLst/>
            <a:ahLst/>
            <a:cxnLst/>
            <a:rect l="l" t="t" r="r" b="b"/>
            <a:pathLst>
              <a:path w="59054" h="186690">
                <a:moveTo>
                  <a:pt x="474" y="184585"/>
                </a:moveTo>
                <a:lnTo>
                  <a:pt x="1990" y="186512"/>
                </a:lnTo>
                <a:lnTo>
                  <a:pt x="1990" y="184604"/>
                </a:lnTo>
                <a:lnTo>
                  <a:pt x="474" y="184585"/>
                </a:lnTo>
                <a:close/>
              </a:path>
              <a:path w="59054" h="186690">
                <a:moveTo>
                  <a:pt x="6501" y="0"/>
                </a:moveTo>
                <a:lnTo>
                  <a:pt x="3228" y="1597"/>
                </a:lnTo>
                <a:lnTo>
                  <a:pt x="0" y="5313"/>
                </a:lnTo>
                <a:lnTo>
                  <a:pt x="1993" y="19447"/>
                </a:lnTo>
                <a:lnTo>
                  <a:pt x="1990" y="184604"/>
                </a:lnTo>
                <a:lnTo>
                  <a:pt x="36883" y="184937"/>
                </a:lnTo>
                <a:lnTo>
                  <a:pt x="50512" y="184765"/>
                </a:lnTo>
                <a:lnTo>
                  <a:pt x="58894" y="68562"/>
                </a:lnTo>
                <a:lnTo>
                  <a:pt x="58938" y="56132"/>
                </a:lnTo>
                <a:lnTo>
                  <a:pt x="54656" y="50158"/>
                </a:lnTo>
                <a:lnTo>
                  <a:pt x="34592" y="30138"/>
                </a:lnTo>
                <a:lnTo>
                  <a:pt x="31978" y="27579"/>
                </a:lnTo>
                <a:lnTo>
                  <a:pt x="29739" y="24865"/>
                </a:lnTo>
                <a:lnTo>
                  <a:pt x="24651" y="20036"/>
                </a:lnTo>
                <a:lnTo>
                  <a:pt x="21844" y="17426"/>
                </a:lnTo>
                <a:lnTo>
                  <a:pt x="16879" y="11736"/>
                </a:lnTo>
                <a:lnTo>
                  <a:pt x="14524" y="10015"/>
                </a:lnTo>
                <a:lnTo>
                  <a:pt x="10125" y="5690"/>
                </a:lnTo>
                <a:lnTo>
                  <a:pt x="6501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65" name="object 11"/>
          <p:cNvSpPr/>
          <p:nvPr/>
        </p:nvSpPr>
        <p:spPr>
          <a:xfrm>
            <a:off x="8933761" y="6428089"/>
            <a:ext cx="58419" cy="127635"/>
          </a:xfrm>
          <a:custGeom>
            <a:avLst/>
            <a:gdLst/>
            <a:ahLst/>
            <a:cxnLst/>
            <a:rect l="l" t="t" r="r" b="b"/>
            <a:pathLst>
              <a:path w="58420" h="127634">
                <a:moveTo>
                  <a:pt x="54324" y="0"/>
                </a:moveTo>
                <a:lnTo>
                  <a:pt x="53193" y="508"/>
                </a:lnTo>
                <a:lnTo>
                  <a:pt x="51757" y="2134"/>
                </a:lnTo>
                <a:lnTo>
                  <a:pt x="2837" y="51106"/>
                </a:lnTo>
                <a:lnTo>
                  <a:pt x="0" y="54695"/>
                </a:lnTo>
                <a:lnTo>
                  <a:pt x="957" y="58727"/>
                </a:lnTo>
                <a:lnTo>
                  <a:pt x="782" y="63921"/>
                </a:lnTo>
                <a:lnTo>
                  <a:pt x="451" y="76360"/>
                </a:lnTo>
                <a:lnTo>
                  <a:pt x="295" y="89196"/>
                </a:lnTo>
                <a:lnTo>
                  <a:pt x="321" y="102143"/>
                </a:lnTo>
                <a:lnTo>
                  <a:pt x="536" y="115006"/>
                </a:lnTo>
                <a:lnTo>
                  <a:pt x="933" y="127466"/>
                </a:lnTo>
                <a:lnTo>
                  <a:pt x="1322" y="126673"/>
                </a:lnTo>
                <a:lnTo>
                  <a:pt x="54262" y="126648"/>
                </a:lnTo>
                <a:lnTo>
                  <a:pt x="56642" y="126581"/>
                </a:lnTo>
                <a:lnTo>
                  <a:pt x="58073" y="115006"/>
                </a:lnTo>
                <a:lnTo>
                  <a:pt x="58185" y="102143"/>
                </a:lnTo>
                <a:lnTo>
                  <a:pt x="57982" y="51106"/>
                </a:lnTo>
                <a:lnTo>
                  <a:pt x="57956" y="18746"/>
                </a:lnTo>
                <a:lnTo>
                  <a:pt x="57590" y="4971"/>
                </a:lnTo>
                <a:lnTo>
                  <a:pt x="57089" y="543"/>
                </a:lnTo>
                <a:lnTo>
                  <a:pt x="54324" y="0"/>
                </a:lnTo>
                <a:close/>
              </a:path>
              <a:path w="58420" h="127634">
                <a:moveTo>
                  <a:pt x="54262" y="126648"/>
                </a:moveTo>
                <a:lnTo>
                  <a:pt x="17524" y="126648"/>
                </a:lnTo>
                <a:lnTo>
                  <a:pt x="46192" y="126873"/>
                </a:lnTo>
                <a:lnTo>
                  <a:pt x="54262" y="1266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66" name="object 12"/>
          <p:cNvSpPr/>
          <p:nvPr/>
        </p:nvSpPr>
        <p:spPr>
          <a:xfrm>
            <a:off x="8899767" y="6144623"/>
            <a:ext cx="484505" cy="290830"/>
          </a:xfrm>
          <a:custGeom>
            <a:avLst/>
            <a:gdLst/>
            <a:ahLst/>
            <a:cxnLst/>
            <a:rect l="l" t="t" r="r" b="b"/>
            <a:pathLst>
              <a:path w="484504" h="290830">
                <a:moveTo>
                  <a:pt x="175660" y="79050"/>
                </a:moveTo>
                <a:lnTo>
                  <a:pt x="172575" y="82776"/>
                </a:lnTo>
                <a:lnTo>
                  <a:pt x="166706" y="88932"/>
                </a:lnTo>
                <a:lnTo>
                  <a:pt x="162848" y="92457"/>
                </a:lnTo>
                <a:lnTo>
                  <a:pt x="158590" y="96521"/>
                </a:lnTo>
                <a:lnTo>
                  <a:pt x="149704" y="105236"/>
                </a:lnTo>
                <a:lnTo>
                  <a:pt x="132054" y="123279"/>
                </a:lnTo>
                <a:lnTo>
                  <a:pt x="82593" y="172976"/>
                </a:lnTo>
                <a:lnTo>
                  <a:pt x="73672" y="182308"/>
                </a:lnTo>
                <a:lnTo>
                  <a:pt x="69197" y="186900"/>
                </a:lnTo>
                <a:lnTo>
                  <a:pt x="65198" y="190575"/>
                </a:lnTo>
                <a:lnTo>
                  <a:pt x="61001" y="194715"/>
                </a:lnTo>
                <a:lnTo>
                  <a:pt x="5885" y="249676"/>
                </a:lnTo>
                <a:lnTo>
                  <a:pt x="0" y="256966"/>
                </a:lnTo>
                <a:lnTo>
                  <a:pt x="6409" y="265093"/>
                </a:lnTo>
                <a:lnTo>
                  <a:pt x="9157" y="268025"/>
                </a:lnTo>
                <a:lnTo>
                  <a:pt x="14463" y="273173"/>
                </a:lnTo>
                <a:lnTo>
                  <a:pt x="26626" y="285375"/>
                </a:lnTo>
                <a:lnTo>
                  <a:pt x="32782" y="290584"/>
                </a:lnTo>
                <a:lnTo>
                  <a:pt x="36771" y="289761"/>
                </a:lnTo>
                <a:lnTo>
                  <a:pt x="42434" y="283867"/>
                </a:lnTo>
                <a:lnTo>
                  <a:pt x="99398" y="227057"/>
                </a:lnTo>
                <a:lnTo>
                  <a:pt x="104535" y="221524"/>
                </a:lnTo>
                <a:lnTo>
                  <a:pt x="109892" y="216635"/>
                </a:lnTo>
                <a:lnTo>
                  <a:pt x="125336" y="201187"/>
                </a:lnTo>
                <a:lnTo>
                  <a:pt x="134401" y="192246"/>
                </a:lnTo>
                <a:lnTo>
                  <a:pt x="152166" y="174179"/>
                </a:lnTo>
                <a:lnTo>
                  <a:pt x="177075" y="149794"/>
                </a:lnTo>
                <a:lnTo>
                  <a:pt x="247316" y="149794"/>
                </a:lnTo>
                <a:lnTo>
                  <a:pt x="179153" y="81513"/>
                </a:lnTo>
                <a:lnTo>
                  <a:pt x="175660" y="79050"/>
                </a:lnTo>
                <a:close/>
              </a:path>
              <a:path w="484504" h="290830">
                <a:moveTo>
                  <a:pt x="291895" y="227212"/>
                </a:moveTo>
                <a:lnTo>
                  <a:pt x="254155" y="227212"/>
                </a:lnTo>
                <a:lnTo>
                  <a:pt x="254299" y="227436"/>
                </a:lnTo>
                <a:lnTo>
                  <a:pt x="256027" y="228923"/>
                </a:lnTo>
                <a:lnTo>
                  <a:pt x="256486" y="229704"/>
                </a:lnTo>
                <a:lnTo>
                  <a:pt x="257190" y="230524"/>
                </a:lnTo>
                <a:lnTo>
                  <a:pt x="257842" y="230999"/>
                </a:lnTo>
                <a:lnTo>
                  <a:pt x="258338" y="231733"/>
                </a:lnTo>
                <a:lnTo>
                  <a:pt x="269480" y="243542"/>
                </a:lnTo>
                <a:lnTo>
                  <a:pt x="275708" y="245759"/>
                </a:lnTo>
                <a:lnTo>
                  <a:pt x="285824" y="233159"/>
                </a:lnTo>
                <a:lnTo>
                  <a:pt x="286159" y="232526"/>
                </a:lnTo>
                <a:lnTo>
                  <a:pt x="287517" y="231809"/>
                </a:lnTo>
                <a:lnTo>
                  <a:pt x="288265" y="230730"/>
                </a:lnTo>
                <a:lnTo>
                  <a:pt x="289738" y="229390"/>
                </a:lnTo>
                <a:lnTo>
                  <a:pt x="290666" y="228493"/>
                </a:lnTo>
                <a:lnTo>
                  <a:pt x="291895" y="227212"/>
                </a:lnTo>
                <a:close/>
              </a:path>
              <a:path w="484504" h="290830">
                <a:moveTo>
                  <a:pt x="256934" y="230338"/>
                </a:moveTo>
                <a:lnTo>
                  <a:pt x="257889" y="231338"/>
                </a:lnTo>
                <a:lnTo>
                  <a:pt x="257190" y="230524"/>
                </a:lnTo>
                <a:lnTo>
                  <a:pt x="256934" y="230338"/>
                </a:lnTo>
                <a:close/>
              </a:path>
              <a:path w="484504" h="290830">
                <a:moveTo>
                  <a:pt x="247316" y="149794"/>
                </a:moveTo>
                <a:lnTo>
                  <a:pt x="177075" y="149794"/>
                </a:lnTo>
                <a:lnTo>
                  <a:pt x="178191" y="151501"/>
                </a:lnTo>
                <a:lnTo>
                  <a:pt x="251963" y="225110"/>
                </a:lnTo>
                <a:lnTo>
                  <a:pt x="253830" y="227057"/>
                </a:lnTo>
                <a:lnTo>
                  <a:pt x="254069" y="227371"/>
                </a:lnTo>
                <a:lnTo>
                  <a:pt x="254155" y="227212"/>
                </a:lnTo>
                <a:lnTo>
                  <a:pt x="291895" y="227212"/>
                </a:lnTo>
                <a:lnTo>
                  <a:pt x="295911" y="223022"/>
                </a:lnTo>
                <a:lnTo>
                  <a:pt x="296215" y="222615"/>
                </a:lnTo>
                <a:lnTo>
                  <a:pt x="296308" y="222334"/>
                </a:lnTo>
                <a:lnTo>
                  <a:pt x="297426" y="221769"/>
                </a:lnTo>
                <a:lnTo>
                  <a:pt x="299292" y="220034"/>
                </a:lnTo>
                <a:lnTo>
                  <a:pt x="299367" y="219854"/>
                </a:lnTo>
                <a:lnTo>
                  <a:pt x="301474" y="217622"/>
                </a:lnTo>
                <a:lnTo>
                  <a:pt x="302377" y="216934"/>
                </a:lnTo>
                <a:lnTo>
                  <a:pt x="303425" y="215250"/>
                </a:lnTo>
                <a:lnTo>
                  <a:pt x="310249" y="209213"/>
                </a:lnTo>
                <a:lnTo>
                  <a:pt x="322580" y="196816"/>
                </a:lnTo>
                <a:lnTo>
                  <a:pt x="333054" y="186011"/>
                </a:lnTo>
                <a:lnTo>
                  <a:pt x="345545" y="173513"/>
                </a:lnTo>
                <a:lnTo>
                  <a:pt x="272012" y="173513"/>
                </a:lnTo>
                <a:lnTo>
                  <a:pt x="266450" y="168961"/>
                </a:lnTo>
                <a:lnTo>
                  <a:pt x="247316" y="149794"/>
                </a:lnTo>
                <a:close/>
              </a:path>
              <a:path w="484504" h="290830">
                <a:moveTo>
                  <a:pt x="296511" y="222231"/>
                </a:moveTo>
                <a:lnTo>
                  <a:pt x="296215" y="222615"/>
                </a:lnTo>
                <a:lnTo>
                  <a:pt x="296019" y="223205"/>
                </a:lnTo>
                <a:lnTo>
                  <a:pt x="296511" y="222231"/>
                </a:lnTo>
                <a:close/>
              </a:path>
              <a:path w="484504" h="290830">
                <a:moveTo>
                  <a:pt x="296599" y="222187"/>
                </a:moveTo>
                <a:close/>
              </a:path>
              <a:path w="484504" h="290830">
                <a:moveTo>
                  <a:pt x="476164" y="0"/>
                </a:moveTo>
                <a:lnTo>
                  <a:pt x="372793" y="19323"/>
                </a:lnTo>
                <a:lnTo>
                  <a:pt x="363872" y="19323"/>
                </a:lnTo>
                <a:lnTo>
                  <a:pt x="370849" y="27747"/>
                </a:lnTo>
                <a:lnTo>
                  <a:pt x="378737" y="35690"/>
                </a:lnTo>
                <a:lnTo>
                  <a:pt x="390455" y="47206"/>
                </a:lnTo>
                <a:lnTo>
                  <a:pt x="388232" y="56835"/>
                </a:lnTo>
                <a:lnTo>
                  <a:pt x="359689" y="88932"/>
                </a:lnTo>
                <a:lnTo>
                  <a:pt x="285076" y="162967"/>
                </a:lnTo>
                <a:lnTo>
                  <a:pt x="276662" y="171452"/>
                </a:lnTo>
                <a:lnTo>
                  <a:pt x="272012" y="173513"/>
                </a:lnTo>
                <a:lnTo>
                  <a:pt x="345545" y="173513"/>
                </a:lnTo>
                <a:lnTo>
                  <a:pt x="424661" y="94354"/>
                </a:lnTo>
                <a:lnTo>
                  <a:pt x="425829" y="93357"/>
                </a:lnTo>
                <a:lnTo>
                  <a:pt x="428719" y="90566"/>
                </a:lnTo>
                <a:lnTo>
                  <a:pt x="429529" y="88932"/>
                </a:lnTo>
                <a:lnTo>
                  <a:pt x="431340" y="88306"/>
                </a:lnTo>
                <a:lnTo>
                  <a:pt x="468437" y="88306"/>
                </a:lnTo>
                <a:lnTo>
                  <a:pt x="477258" y="42007"/>
                </a:lnTo>
                <a:lnTo>
                  <a:pt x="481630" y="19323"/>
                </a:lnTo>
                <a:lnTo>
                  <a:pt x="372793" y="19323"/>
                </a:lnTo>
                <a:lnTo>
                  <a:pt x="481631" y="19316"/>
                </a:lnTo>
                <a:lnTo>
                  <a:pt x="481882" y="17969"/>
                </a:lnTo>
                <a:lnTo>
                  <a:pt x="483982" y="5230"/>
                </a:lnTo>
                <a:lnTo>
                  <a:pt x="482494" y="83"/>
                </a:lnTo>
                <a:lnTo>
                  <a:pt x="476164" y="0"/>
                </a:lnTo>
                <a:close/>
              </a:path>
              <a:path w="484504" h="290830">
                <a:moveTo>
                  <a:pt x="468437" y="88306"/>
                </a:moveTo>
                <a:lnTo>
                  <a:pt x="431340" y="88306"/>
                </a:lnTo>
                <a:lnTo>
                  <a:pt x="434804" y="90566"/>
                </a:lnTo>
                <a:lnTo>
                  <a:pt x="440663" y="96874"/>
                </a:lnTo>
                <a:lnTo>
                  <a:pt x="454739" y="111327"/>
                </a:lnTo>
                <a:lnTo>
                  <a:pt x="460802" y="115199"/>
                </a:lnTo>
                <a:lnTo>
                  <a:pt x="464215" y="110470"/>
                </a:lnTo>
                <a:lnTo>
                  <a:pt x="468437" y="8830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67" name="object 13"/>
          <p:cNvSpPr/>
          <p:nvPr/>
        </p:nvSpPr>
        <p:spPr>
          <a:xfrm>
            <a:off x="9619812" y="6174011"/>
            <a:ext cx="375443" cy="392094"/>
          </a:xfrm>
          <a:prstGeom prst="rect">
            <a:avLst/>
          </a:prstGeom>
          <a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68" name="object 14"/>
          <p:cNvSpPr/>
          <p:nvPr/>
        </p:nvSpPr>
        <p:spPr>
          <a:xfrm>
            <a:off x="7968378" y="6165790"/>
            <a:ext cx="672793" cy="395856"/>
          </a:xfrm>
          <a:prstGeom prst="rect">
            <a:avLst/>
          </a:prstGeom>
          <a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69" name="object 15"/>
          <p:cNvSpPr txBox="1"/>
          <p:nvPr/>
        </p:nvSpPr>
        <p:spPr>
          <a:xfrm>
            <a:off x="7017036" y="6420513"/>
            <a:ext cx="928369" cy="176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dirty="0">
                <a:solidFill>
                  <a:schemeClr val="bg1"/>
                </a:solidFill>
                <a:latin typeface="Century Gothic"/>
                <a:cs typeface="Century Gothic"/>
              </a:rPr>
              <a:t>повышение:</a:t>
            </a:r>
            <a:endParaRPr sz="115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9962374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0" y="-22753"/>
            <a:ext cx="12233391" cy="6316793"/>
            <a:chOff x="-27903" y="1153886"/>
            <a:chExt cx="8530347" cy="5551714"/>
          </a:xfrm>
        </p:grpSpPr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1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2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28" name="object 3"/>
          <p:cNvSpPr txBox="1"/>
          <p:nvPr/>
        </p:nvSpPr>
        <p:spPr>
          <a:xfrm>
            <a:off x="695836" y="104482"/>
            <a:ext cx="11331125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6000" b="1" dirty="0">
                <a:solidFill>
                  <a:srgbClr val="8077FE"/>
                </a:solidFill>
                <a:latin typeface="Actay Wide Bd" pitchFamily="50" charset="-52"/>
                <a:cs typeface="Gilroy ExtraBold"/>
              </a:rPr>
              <a:t>ТОП – 5 </a:t>
            </a:r>
            <a:r>
              <a:rPr lang="ru-RU" sz="4000" b="1" dirty="0">
                <a:solidFill>
                  <a:schemeClr val="bg1"/>
                </a:solidFill>
                <a:latin typeface="Actay Wide Bd" pitchFamily="50" charset="-52"/>
                <a:cs typeface="Gilroy ExtraBold"/>
              </a:rPr>
              <a:t>ГОРОДОВ БУДУЩЕГО</a:t>
            </a:r>
            <a:endParaRPr lang="ru-RU" sz="4000" dirty="0">
              <a:solidFill>
                <a:schemeClr val="bg1"/>
              </a:solidFill>
              <a:latin typeface="Actay Wide Bd" pitchFamily="50" charset="-52"/>
              <a:cs typeface="Gilroy Extra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11" y="1050565"/>
            <a:ext cx="9349925" cy="578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16253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0" y="-22753"/>
            <a:ext cx="12233391" cy="6316793"/>
            <a:chOff x="-27903" y="1153886"/>
            <a:chExt cx="8530347" cy="5551714"/>
          </a:xfrm>
        </p:grpSpPr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1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2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28" name="object 3"/>
          <p:cNvSpPr txBox="1"/>
          <p:nvPr/>
        </p:nvSpPr>
        <p:spPr>
          <a:xfrm>
            <a:off x="695836" y="104482"/>
            <a:ext cx="11331125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6000" b="1" dirty="0">
                <a:solidFill>
                  <a:srgbClr val="8077FE"/>
                </a:solidFill>
                <a:latin typeface="Actay Wide Bd" pitchFamily="50" charset="-52"/>
                <a:cs typeface="Gilroy ExtraBold"/>
              </a:rPr>
              <a:t>ТОП – 5 </a:t>
            </a:r>
            <a:r>
              <a:rPr lang="ru-RU" sz="4000" b="1" dirty="0">
                <a:solidFill>
                  <a:schemeClr val="bg1"/>
                </a:solidFill>
                <a:latin typeface="Actay Wide Bd" pitchFamily="50" charset="-52"/>
                <a:cs typeface="Gilroy ExtraBold"/>
              </a:rPr>
              <a:t>ГОРОДОВ БУДУЩЕГО</a:t>
            </a:r>
            <a:endParaRPr lang="ru-RU" sz="4000" dirty="0">
              <a:solidFill>
                <a:schemeClr val="bg1"/>
              </a:solidFill>
              <a:latin typeface="Actay Wide Bd" pitchFamily="50" charset="-52"/>
              <a:cs typeface="Gilroy ExtraBold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97" y="1027812"/>
            <a:ext cx="9915525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2817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0" y="-22753"/>
            <a:ext cx="12233391" cy="6316793"/>
            <a:chOff x="-27903" y="1153886"/>
            <a:chExt cx="8530347" cy="5551714"/>
          </a:xfrm>
        </p:grpSpPr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1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2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28" name="object 3"/>
          <p:cNvSpPr txBox="1"/>
          <p:nvPr/>
        </p:nvSpPr>
        <p:spPr>
          <a:xfrm>
            <a:off x="695836" y="104482"/>
            <a:ext cx="11331125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6000" b="1" dirty="0">
                <a:solidFill>
                  <a:srgbClr val="8077FE"/>
                </a:solidFill>
                <a:latin typeface="Actay Wide Bd" pitchFamily="50" charset="-52"/>
                <a:cs typeface="Gilroy ExtraBold"/>
              </a:rPr>
              <a:t>ТОП – 5 </a:t>
            </a:r>
            <a:r>
              <a:rPr lang="ru-RU" sz="4000" b="1" dirty="0">
                <a:solidFill>
                  <a:schemeClr val="bg1"/>
                </a:solidFill>
                <a:latin typeface="Actay Wide Bd" pitchFamily="50" charset="-52"/>
                <a:cs typeface="Gilroy ExtraBold"/>
              </a:rPr>
              <a:t>ГОРОДОВ БУДУЩЕГО</a:t>
            </a:r>
            <a:endParaRPr lang="ru-RU" sz="4000" dirty="0">
              <a:solidFill>
                <a:schemeClr val="bg1"/>
              </a:solidFill>
              <a:latin typeface="Actay Wide Bd" pitchFamily="50" charset="-52"/>
              <a:cs typeface="Gilroy Extra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97" y="981075"/>
            <a:ext cx="9915525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75921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0" y="-22753"/>
            <a:ext cx="12233391" cy="6316793"/>
            <a:chOff x="-27903" y="1153886"/>
            <a:chExt cx="8530347" cy="5551714"/>
          </a:xfrm>
        </p:grpSpPr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1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2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11" y="752475"/>
            <a:ext cx="9839325" cy="6105525"/>
          </a:xfrm>
          <a:prstGeom prst="rect">
            <a:avLst/>
          </a:prstGeom>
        </p:spPr>
      </p:pic>
      <p:sp>
        <p:nvSpPr>
          <p:cNvPr id="28" name="object 3"/>
          <p:cNvSpPr txBox="1"/>
          <p:nvPr/>
        </p:nvSpPr>
        <p:spPr>
          <a:xfrm>
            <a:off x="695836" y="104482"/>
            <a:ext cx="11331125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6000" b="1" dirty="0">
                <a:solidFill>
                  <a:srgbClr val="8077FE"/>
                </a:solidFill>
                <a:latin typeface="Actay Wide Bd" pitchFamily="50" charset="-52"/>
                <a:cs typeface="Gilroy ExtraBold"/>
              </a:rPr>
              <a:t>ТОП – 5 </a:t>
            </a:r>
            <a:r>
              <a:rPr lang="ru-RU" sz="4000" b="1" dirty="0">
                <a:solidFill>
                  <a:schemeClr val="bg1"/>
                </a:solidFill>
                <a:latin typeface="Actay Wide Bd" pitchFamily="50" charset="-52"/>
                <a:cs typeface="Gilroy ExtraBold"/>
              </a:rPr>
              <a:t>ГОРОДОВ БУДУЩЕГО</a:t>
            </a:r>
            <a:endParaRPr lang="ru-RU" sz="4000" dirty="0">
              <a:solidFill>
                <a:schemeClr val="bg1"/>
              </a:solidFill>
              <a:latin typeface="Actay Wide Bd" pitchFamily="50" charset="-52"/>
              <a:cs typeface="Gilroy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203936190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0" y="-22753"/>
            <a:ext cx="12233391" cy="6316793"/>
            <a:chOff x="-27903" y="1153886"/>
            <a:chExt cx="8530347" cy="5551714"/>
          </a:xfrm>
        </p:grpSpPr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1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2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97" y="752475"/>
            <a:ext cx="9934575" cy="6105525"/>
          </a:xfrm>
          <a:prstGeom prst="rect">
            <a:avLst/>
          </a:prstGeom>
        </p:spPr>
      </p:pic>
      <p:sp>
        <p:nvSpPr>
          <p:cNvPr id="28" name="object 3"/>
          <p:cNvSpPr txBox="1"/>
          <p:nvPr/>
        </p:nvSpPr>
        <p:spPr>
          <a:xfrm>
            <a:off x="695836" y="104482"/>
            <a:ext cx="11331125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6000" b="1" dirty="0">
                <a:solidFill>
                  <a:srgbClr val="8077FE"/>
                </a:solidFill>
                <a:latin typeface="Actay Wide Bd" pitchFamily="50" charset="-52"/>
                <a:cs typeface="Gilroy ExtraBold"/>
              </a:rPr>
              <a:t>ТОП – 5 </a:t>
            </a:r>
            <a:r>
              <a:rPr lang="ru-RU" sz="4000" b="1" dirty="0">
                <a:solidFill>
                  <a:schemeClr val="bg1"/>
                </a:solidFill>
                <a:latin typeface="Actay Wide Bd" pitchFamily="50" charset="-52"/>
                <a:cs typeface="Gilroy ExtraBold"/>
              </a:rPr>
              <a:t>ГОРОДОВ БУДУЩЕГО</a:t>
            </a:r>
            <a:endParaRPr lang="ru-RU" sz="4000" dirty="0">
              <a:solidFill>
                <a:schemeClr val="bg1"/>
              </a:solidFill>
              <a:latin typeface="Actay Wide Bd" pitchFamily="50" charset="-52"/>
              <a:cs typeface="Gilroy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076713059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F4A79D8-BF28-EA3D-58C4-3328F0FEE4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152E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Кружок">
            <a:extLst>
              <a:ext uri="{FF2B5EF4-FFF2-40B4-BE49-F238E27FC236}">
                <a16:creationId xmlns="" xmlns:a16="http://schemas.microsoft.com/office/drawing/2014/main" id="{45A5B31C-AFAF-73F3-CE4D-509C08EDDDB8}"/>
              </a:ext>
            </a:extLst>
          </p:cNvPr>
          <p:cNvSpPr/>
          <p:nvPr/>
        </p:nvSpPr>
        <p:spPr>
          <a:xfrm>
            <a:off x="-2121" y="-668979"/>
            <a:ext cx="6655149" cy="9053208"/>
          </a:xfrm>
          <a:prstGeom prst="ellipse">
            <a:avLst/>
          </a:prstGeom>
          <a:gradFill>
            <a:gsLst>
              <a:gs pos="0">
                <a:srgbClr val="7200FF">
                  <a:alpha val="35336"/>
                </a:srgbClr>
              </a:gs>
              <a:gs pos="100000">
                <a:srgbClr val="7200FF">
                  <a:alpha val="0"/>
                </a:srgbClr>
              </a:gs>
            </a:gsLst>
            <a:path>
              <a:fillToRect l="50000" t="50000" r="50000" b="50000"/>
            </a:path>
          </a:gradFill>
          <a:ln w="3175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FDCC6AA-61D1-19B3-6729-9534C638BAFC}"/>
              </a:ext>
            </a:extLst>
          </p:cNvPr>
          <p:cNvSpPr txBox="1"/>
          <p:nvPr/>
        </p:nvSpPr>
        <p:spPr>
          <a:xfrm>
            <a:off x="-945462" y="853524"/>
            <a:ext cx="8541831" cy="42208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0" b="1" dirty="0">
                <a:solidFill>
                  <a:srgbClr val="7162FF"/>
                </a:solidFill>
                <a:latin typeface="Actay Wide Bd" pitchFamily="2" charset="0"/>
                <a:cs typeface="Arial" panose="020B0604020202020204" pitchFamily="34" charset="0"/>
                <a:sym typeface="Montserrat-SemiBold"/>
              </a:rPr>
              <a:t>4</a:t>
            </a:r>
            <a:br>
              <a:rPr lang="ru-RU" sz="20000" b="1" dirty="0">
                <a:solidFill>
                  <a:srgbClr val="7162FF"/>
                </a:solidFill>
                <a:latin typeface="Actay Wide Bd" pitchFamily="2" charset="0"/>
                <a:cs typeface="Arial" panose="020B0604020202020204" pitchFamily="34" charset="0"/>
                <a:sym typeface="Montserrat-SemiBold"/>
              </a:rPr>
            </a:br>
            <a:r>
              <a:rPr lang="ru-RU" sz="9600" b="1" dirty="0">
                <a:solidFill>
                  <a:schemeClr val="bg1"/>
                </a:solidFill>
                <a:latin typeface="Actay Wide Bd" pitchFamily="2" charset="0"/>
                <a:cs typeface="Arial" panose="020B0604020202020204" pitchFamily="34" charset="0"/>
                <a:sym typeface="Montserrat-SemiBold"/>
              </a:rPr>
              <a:t>ТЕМА</a:t>
            </a:r>
            <a:endParaRPr lang="ru-RU" sz="20000" b="1" dirty="0">
              <a:ln w="15875">
                <a:noFill/>
              </a:ln>
              <a:solidFill>
                <a:srgbClr val="7162FF"/>
              </a:solidFill>
              <a:latin typeface="Actay Wide Bd" pitchFamily="2" charset="0"/>
              <a:cs typeface="Arial" panose="020B0604020202020204" pitchFamily="34" charset="0"/>
              <a:sym typeface="Montserrat-SemiBold"/>
            </a:endParaRPr>
          </a:p>
        </p:txBody>
      </p:sp>
      <p:sp>
        <p:nvSpPr>
          <p:cNvPr id="7" name="Freeform 9"/>
          <p:cNvSpPr/>
          <p:nvPr/>
        </p:nvSpPr>
        <p:spPr>
          <a:xfrm>
            <a:off x="-2121" y="4940303"/>
            <a:ext cx="12192000" cy="1908000"/>
          </a:xfrm>
          <a:custGeom>
            <a:avLst/>
            <a:gdLst/>
            <a:ahLst/>
            <a:cxnLst/>
            <a:rect l="l" t="t" r="r" b="b"/>
            <a:pathLst>
              <a:path w="25722547" h="7105854">
                <a:moveTo>
                  <a:pt x="0" y="0"/>
                </a:moveTo>
                <a:lnTo>
                  <a:pt x="25722547" y="0"/>
                </a:lnTo>
                <a:lnTo>
                  <a:pt x="25722547" y="7105854"/>
                </a:lnTo>
                <a:lnTo>
                  <a:pt x="0" y="710585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62000"/>
            </a:blip>
            <a:srcRect/>
            <a:stretch>
              <a:fillRect t="-7" b="-55538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809F5F4-2826-A1F3-B8F8-4B12F875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17"/>
          <a:stretch/>
        </p:blipFill>
        <p:spPr>
          <a:xfrm>
            <a:off x="5875816" y="216865"/>
            <a:ext cx="5815365" cy="620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56863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145775" y="-191567"/>
            <a:ext cx="12233391" cy="6316793"/>
            <a:chOff x="-27903" y="1153886"/>
            <a:chExt cx="8530347" cy="5551714"/>
          </a:xfrm>
        </p:grpSpPr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1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2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564519" y="2566583"/>
            <a:ext cx="5769606" cy="28110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3200" dirty="0">
                <a:solidFill>
                  <a:schemeClr val="bg1"/>
                </a:solidFill>
                <a:latin typeface="Actay Light" pitchFamily="50" charset="-52"/>
              </a:rPr>
              <a:t>«Образование и навыки молодого архитектора»</a:t>
            </a:r>
          </a:p>
          <a:p>
            <a:pPr>
              <a:spcBef>
                <a:spcPts val="1000"/>
              </a:spcBef>
            </a:pPr>
            <a:endParaRPr lang="ru-RU" sz="3200" dirty="0">
              <a:solidFill>
                <a:schemeClr val="bg1"/>
              </a:solidFill>
              <a:latin typeface="Actay Light" pitchFamily="50" charset="-52"/>
            </a:endParaRPr>
          </a:p>
          <a:p>
            <a:pPr>
              <a:spcBef>
                <a:spcPts val="1000"/>
              </a:spcBef>
            </a:pPr>
            <a:r>
              <a:rPr lang="ru-RU" sz="3200" dirty="0">
                <a:solidFill>
                  <a:schemeClr val="bg1"/>
                </a:solidFill>
                <a:latin typeface="Actay Light" pitchFamily="50" charset="-52"/>
              </a:rPr>
              <a:t> «Практика от карандаша до авторского надзора»</a:t>
            </a:r>
            <a:endParaRPr lang="ru-RU" sz="3000" dirty="0">
              <a:solidFill>
                <a:schemeClr val="bg1"/>
              </a:solidFill>
              <a:latin typeface="Actay Light" pitchFamily="50" charset="-5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94964" y="138332"/>
            <a:ext cx="4580716" cy="1246495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7500" b="1" dirty="0">
                <a:solidFill>
                  <a:srgbClr val="7162FF"/>
                </a:solidFill>
                <a:latin typeface="Actay Wide Bd" pitchFamily="2" charset="0"/>
                <a:cs typeface="Arial" panose="020B0604020202020204" pitchFamily="34" charset="0"/>
              </a:rPr>
              <a:t>ТЕМА 4. </a:t>
            </a:r>
            <a:endParaRPr lang="ru-RU" sz="7500" b="1" dirty="0">
              <a:solidFill>
                <a:schemeClr val="bg1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4319797" y="195371"/>
            <a:ext cx="8088418" cy="117570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200" dirty="0">
                <a:solidFill>
                  <a:schemeClr val="bg1"/>
                </a:solidFill>
                <a:latin typeface="Actay Wide Bd" pitchFamily="50" charset="-52"/>
              </a:rPr>
              <a:t>КАК СТАТЬ АРХИТЕКТОРОМ И КАКИЕ КАЧЕСТВА, НЕОБХОДИМЫ</a:t>
            </a:r>
            <a:endParaRPr lang="ru-RU" sz="32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3135E49E-0D0E-CE20-A1BF-DB9CE6061F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158"/>
                    </a14:imgEffect>
                    <a14:imgEffect>
                      <a14:saturation sat="117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607" b="13217"/>
          <a:stretch/>
        </p:blipFill>
        <p:spPr>
          <a:xfrm>
            <a:off x="7544950" y="2217906"/>
            <a:ext cx="4612102" cy="464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6970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145775" y="-191567"/>
            <a:ext cx="12233391" cy="6316793"/>
            <a:chOff x="-27903" y="1153886"/>
            <a:chExt cx="8530347" cy="5551714"/>
          </a:xfrm>
        </p:grpSpPr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1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2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513566" y="2333720"/>
            <a:ext cx="5436297" cy="43088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3200" dirty="0">
                <a:solidFill>
                  <a:schemeClr val="bg1"/>
                </a:solidFill>
                <a:latin typeface="Actay Light" pitchFamily="50" charset="-52"/>
              </a:rPr>
              <a:t>«Архитектор — больше, чем профессия!</a:t>
            </a:r>
          </a:p>
          <a:p>
            <a:r>
              <a:rPr lang="ru-RU" sz="3200" dirty="0">
                <a:solidFill>
                  <a:schemeClr val="bg1"/>
                </a:solidFill>
                <a:latin typeface="Actay Light" pitchFamily="50" charset="-52"/>
              </a:rPr>
              <a:t>Архитектор меняет мышление людей, создавая новые сценарии жизни пространства!</a:t>
            </a:r>
            <a:r>
              <a:rPr lang="ru-RU" sz="3000" dirty="0">
                <a:solidFill>
                  <a:schemeClr val="bg1"/>
                </a:solidFill>
                <a:latin typeface="Actay Light" pitchFamily="50" charset="-52"/>
                <a:cs typeface="Arial" panose="020B0604020202020204" pitchFamily="34" charset="0"/>
              </a:rPr>
              <a:t>»</a:t>
            </a:r>
          </a:p>
          <a:p>
            <a:endParaRPr lang="ru-RU" sz="3000" dirty="0">
              <a:solidFill>
                <a:schemeClr val="bg1"/>
              </a:solidFill>
              <a:latin typeface="Actay Light" pitchFamily="50" charset="-52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Actay Light" pitchFamily="50" charset="-52"/>
                <a:cs typeface="Arial" panose="020B0604020202020204" pitchFamily="34" charset="0"/>
              </a:rPr>
              <a:t>(с) Александрова Татьяна, Архитектор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75" y="2455874"/>
            <a:ext cx="5159991" cy="34172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4991559" y="325763"/>
            <a:ext cx="8966542" cy="1138773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44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АРХИТЕКТОР: </a:t>
            </a:r>
          </a:p>
          <a:p>
            <a:pPr>
              <a:lnSpc>
                <a:spcPct val="85000"/>
              </a:lnSpc>
            </a:pPr>
            <a:r>
              <a:rPr lang="ru-RU" sz="36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ВЧЕРА, СЕГОДНЯ, ЗАВТРА</a:t>
            </a:r>
            <a:r>
              <a:rPr lang="ru-RU" sz="3600" b="1" dirty="0">
                <a:solidFill>
                  <a:srgbClr val="7162FF"/>
                </a:solidFill>
                <a:latin typeface="Actay Wide Bd" pitchFamily="2" charset="0"/>
                <a:cs typeface="Arial" panose="020B0604020202020204" pitchFamily="34" charset="0"/>
              </a:rPr>
              <a:t> </a:t>
            </a:r>
            <a:endParaRPr lang="ru-RU" sz="3600" b="1" dirty="0">
              <a:solidFill>
                <a:schemeClr val="bg1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293416" y="223300"/>
            <a:ext cx="4817203" cy="1323439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8000" b="1" dirty="0">
                <a:solidFill>
                  <a:srgbClr val="7162FF"/>
                </a:solidFill>
                <a:latin typeface="Actay Wide Bd" pitchFamily="2" charset="0"/>
                <a:cs typeface="Arial" panose="020B0604020202020204" pitchFamily="34" charset="0"/>
              </a:rPr>
              <a:t>ТЕМА 1. </a:t>
            </a:r>
            <a:endParaRPr lang="ru-RU" sz="8000" b="1" dirty="0">
              <a:solidFill>
                <a:schemeClr val="bg1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061585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41391" y="270603"/>
            <a:ext cx="12233391" cy="6316793"/>
            <a:chOff x="-27903" y="1153886"/>
            <a:chExt cx="8530347" cy="5551714"/>
          </a:xfrm>
        </p:grpSpPr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1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2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335292" y="104701"/>
            <a:ext cx="9761207" cy="1015663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6000" b="1" dirty="0">
                <a:solidFill>
                  <a:srgbClr val="7162FF"/>
                </a:solidFill>
                <a:latin typeface="Actay Wide Bd" pitchFamily="2" charset="0"/>
                <a:cs typeface="Arial" panose="020B0604020202020204" pitchFamily="34" charset="0"/>
              </a:rPr>
              <a:t>ОБРАЗОВАНИЕ </a:t>
            </a:r>
            <a:endParaRPr lang="ru-RU" sz="6000" b="1" dirty="0">
              <a:solidFill>
                <a:schemeClr val="bg1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7253213" y="339461"/>
            <a:ext cx="5528085" cy="73558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800" b="1" dirty="0">
                <a:solidFill>
                  <a:schemeClr val="bg1"/>
                </a:solidFill>
                <a:latin typeface="Actay Wide Bd" pitchFamily="50" charset="-52"/>
              </a:rPr>
              <a:t>ССУЗЫ и ВУЗЫ</a:t>
            </a:r>
            <a:endParaRPr lang="ru-RU" sz="38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528475" y="1393444"/>
            <a:ext cx="3003634" cy="892552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3200" dirty="0">
                <a:solidFill>
                  <a:srgbClr val="CC99FF"/>
                </a:solidFill>
                <a:latin typeface="Actay Wide Bd" pitchFamily="50" charset="-52"/>
              </a:rPr>
              <a:t>143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ctay Wide Bd" pitchFamily="50" charset="-52"/>
              </a:rPr>
              <a:t>ВУЗОВ</a:t>
            </a:r>
            <a:endParaRPr lang="ru-RU" sz="2000" b="1" dirty="0">
              <a:solidFill>
                <a:schemeClr val="bg1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528475" y="2612040"/>
            <a:ext cx="3003634" cy="892552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3200" dirty="0">
                <a:solidFill>
                  <a:srgbClr val="CC99FF"/>
                </a:solidFill>
                <a:latin typeface="Actay Wide Bd" pitchFamily="50" charset="-52"/>
              </a:rPr>
              <a:t>167 540</a:t>
            </a:r>
          </a:p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Бюджетных мест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4157441" y="1362735"/>
            <a:ext cx="3003634" cy="892552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3200" dirty="0">
                <a:solidFill>
                  <a:srgbClr val="CC99FF"/>
                </a:solidFill>
                <a:latin typeface="Actay Wide Bd" pitchFamily="50" charset="-52"/>
              </a:rPr>
              <a:t>119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ctay Wide Bd" pitchFamily="50" charset="-52"/>
              </a:rPr>
              <a:t>ССУЗОВ</a:t>
            </a:r>
            <a:endParaRPr lang="ru-RU" sz="2000" b="1" dirty="0">
              <a:solidFill>
                <a:schemeClr val="bg1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4157441" y="2640740"/>
            <a:ext cx="3003634" cy="892552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3200" dirty="0">
                <a:solidFill>
                  <a:srgbClr val="CC99FF"/>
                </a:solidFill>
                <a:latin typeface="Actay Wide Bd" pitchFamily="50" charset="-52"/>
              </a:rPr>
              <a:t>37 504</a:t>
            </a:r>
          </a:p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Бюджетных мест</a:t>
            </a:r>
            <a:endParaRPr lang="ru-RU" sz="2000" b="1" dirty="0">
              <a:solidFill>
                <a:srgbClr val="C2BDFF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498142" y="3789352"/>
            <a:ext cx="3003634" cy="1323439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ctay Wide Bd" pitchFamily="50" charset="-52"/>
              </a:rPr>
              <a:t>БАКАЛАВРИАТ </a:t>
            </a:r>
          </a:p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5 лет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ctay Wide Bd" pitchFamily="2" charset="0"/>
                <a:cs typeface="Arial" panose="020B0604020202020204" pitchFamily="34" charset="0"/>
              </a:rPr>
              <a:t>МАГИСТРАТУРА</a:t>
            </a:r>
            <a:r>
              <a:rPr lang="ru-RU" sz="2000" b="1" dirty="0">
                <a:solidFill>
                  <a:srgbClr val="C2BDFF"/>
                </a:solidFill>
                <a:latin typeface="Actay Wide Bd" pitchFamily="2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000" b="1" dirty="0">
                <a:solidFill>
                  <a:srgbClr val="C2BDFF"/>
                </a:solidFill>
                <a:latin typeface="Actay Wide Bd" pitchFamily="2" charset="0"/>
                <a:cs typeface="Arial" panose="020B0604020202020204" pitchFamily="34" charset="0"/>
              </a:rPr>
              <a:t>2 года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431350" y="5719675"/>
            <a:ext cx="9786250" cy="86793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>
                <a:solidFill>
                  <a:schemeClr val="bg1"/>
                </a:solidFill>
                <a:latin typeface="Actay Wide Bd" pitchFamily="50" charset="-52"/>
              </a:rPr>
              <a:t>ЧАЩЕ ВСЕГО ДЛЯ ПОСТУПЛЕНИЯ НА </a:t>
            </a:r>
            <a:r>
              <a:rPr lang="ru-RU" b="1" dirty="0">
                <a:solidFill>
                  <a:srgbClr val="CC99FF"/>
                </a:solidFill>
                <a:latin typeface="Actay Wide Bd" pitchFamily="50" charset="-52"/>
              </a:rPr>
              <a:t>«АРХИТЕКТУРУ» </a:t>
            </a:r>
            <a:r>
              <a:rPr lang="ru-RU" b="1" dirty="0">
                <a:solidFill>
                  <a:schemeClr val="bg1"/>
                </a:solidFill>
                <a:latin typeface="Actay Wide Bd" pitchFamily="50" charset="-52"/>
              </a:rPr>
              <a:t>В ВУЗ, НУЖНО СДАТЬ ЕГЭ ПО РУССКОМУ ЯЗЫКУ И ПРОФИЛЬНОЙ МАТЕМАТИКЕ, А ТАКЖЕ В САМОМ ВУЗЕ — ЭТО МОЖЕТ БЫТЬ РИСУНОК, КОМПОЗИЦИЯ, АРХИТЕКТУРНАЯ ГРАФИКА, ЧЕРЧЕНИЕ</a:t>
            </a:r>
            <a:endParaRPr lang="ru-RU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3963425" y="3774742"/>
            <a:ext cx="3391666" cy="175432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ctay Wide Bd" pitchFamily="50" charset="-52"/>
              </a:rPr>
              <a:t>ПРОФ. ОБРАЗОВАНИЕ </a:t>
            </a:r>
          </a:p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2 года 10 месяцев </a:t>
            </a:r>
            <a:r>
              <a:rPr lang="ru-RU" sz="1600" dirty="0">
                <a:solidFill>
                  <a:srgbClr val="C2BDFF"/>
                </a:solidFill>
                <a:latin typeface="Actay Light" pitchFamily="50" charset="-52"/>
              </a:rPr>
              <a:t>(после </a:t>
            </a:r>
            <a:r>
              <a:rPr lang="ru-RU" sz="1600" dirty="0" smtClean="0">
                <a:solidFill>
                  <a:srgbClr val="C2BDFF"/>
                </a:solidFill>
                <a:latin typeface="Actay Light" pitchFamily="50" charset="-52"/>
              </a:rPr>
              <a:t>11 </a:t>
            </a:r>
            <a:r>
              <a:rPr lang="ru-RU" sz="1600" dirty="0" err="1" smtClean="0">
                <a:solidFill>
                  <a:srgbClr val="C2BDFF"/>
                </a:solidFill>
                <a:latin typeface="Actay Light" pitchFamily="50" charset="-52"/>
              </a:rPr>
              <a:t>го</a:t>
            </a:r>
            <a:r>
              <a:rPr lang="ru-RU" sz="1600" dirty="0" smtClean="0">
                <a:solidFill>
                  <a:srgbClr val="C2BDFF"/>
                </a:solidFill>
                <a:latin typeface="Actay Light" pitchFamily="50" charset="-52"/>
              </a:rPr>
              <a:t> </a:t>
            </a:r>
            <a:r>
              <a:rPr lang="ru-RU" sz="1600" dirty="0">
                <a:solidFill>
                  <a:srgbClr val="C2BDFF"/>
                </a:solidFill>
                <a:latin typeface="Actay Light" pitchFamily="50" charset="-52"/>
              </a:rPr>
              <a:t>класса)</a:t>
            </a:r>
          </a:p>
          <a:p>
            <a:pPr algn="ctr"/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3 года 10 месяцев </a:t>
            </a:r>
            <a:r>
              <a:rPr lang="ru-RU" sz="1600" dirty="0">
                <a:solidFill>
                  <a:srgbClr val="C2BDFF"/>
                </a:solidFill>
                <a:latin typeface="Actay Light" pitchFamily="50" charset="-52"/>
              </a:rPr>
              <a:t>(после 9 </a:t>
            </a:r>
            <a:r>
              <a:rPr lang="ru-RU" sz="1600" dirty="0" err="1">
                <a:solidFill>
                  <a:srgbClr val="C2BDFF"/>
                </a:solidFill>
                <a:latin typeface="Actay Light" pitchFamily="50" charset="-52"/>
              </a:rPr>
              <a:t>го</a:t>
            </a:r>
            <a:r>
              <a:rPr lang="ru-RU" sz="1600" dirty="0">
                <a:solidFill>
                  <a:srgbClr val="C2BDFF"/>
                </a:solidFill>
                <a:latin typeface="Actay Light" pitchFamily="50" charset="-52"/>
              </a:rPr>
              <a:t> класса</a:t>
            </a:r>
            <a:r>
              <a:rPr lang="ru-RU" sz="1600" dirty="0">
                <a:solidFill>
                  <a:srgbClr val="C2BDFF"/>
                </a:solidFill>
                <a:latin typeface="Actay Wide Bd" pitchFamily="50" charset="-52"/>
              </a:rPr>
              <a:t>)</a:t>
            </a:r>
            <a:endParaRPr lang="ru-RU" sz="1600" dirty="0">
              <a:solidFill>
                <a:srgbClr val="C2BDFF"/>
              </a:solidFill>
              <a:latin typeface="Actay Wide Bd" pitchFamily="50" charset="-52"/>
              <a:cs typeface="Arial" panose="020B0604020202020204" pitchFamily="34" charset="0"/>
            </a:endParaRPr>
          </a:p>
          <a:p>
            <a:pPr algn="ctr"/>
            <a:endParaRPr lang="ru-RU" sz="1600" dirty="0">
              <a:solidFill>
                <a:srgbClr val="C2BDFF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2258504" y="6566867"/>
            <a:ext cx="9786250" cy="215444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r"/>
            <a:r>
              <a:rPr lang="ru-RU" sz="800" b="1" dirty="0">
                <a:solidFill>
                  <a:schemeClr val="bg1"/>
                </a:solidFill>
                <a:latin typeface="Actay Condensed Thin" pitchFamily="50" charset="-52"/>
              </a:rPr>
              <a:t>ПО ДАННЫМ НА 04.2024 </a:t>
            </a:r>
            <a:r>
              <a:rPr lang="en-US" sz="800" b="1" dirty="0">
                <a:solidFill>
                  <a:schemeClr val="bg1"/>
                </a:solidFill>
                <a:latin typeface="Actay Condensed Thin" pitchFamily="50" charset="-52"/>
              </a:rPr>
              <a:t>WWW.VUZOPEDIA.RU</a:t>
            </a:r>
            <a:endParaRPr lang="ru-RU" sz="800" b="1" dirty="0">
              <a:solidFill>
                <a:srgbClr val="C2BDFF"/>
              </a:solidFill>
              <a:latin typeface="Actay Condensed Thin" pitchFamily="50" charset="-52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7886251" y="1165681"/>
            <a:ext cx="4305749" cy="422885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dirty="0">
                <a:solidFill>
                  <a:srgbClr val="CC99FF"/>
                </a:solidFill>
                <a:latin typeface="Actay Wide Bd" pitchFamily="50" charset="-52"/>
              </a:rPr>
              <a:t>РАБОТАТЬ: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 архитектором;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градостроителем или урбанистом;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архитектором-дизайнером;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ландшафтным архитектором;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 промышленным архитектором;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 архитектором-реставратором;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 архитектором-экспертом;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 преподавателем архитектурных вузов, колледжей, техникумов и курсов дополнительного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1519250984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145775" y="-191567"/>
            <a:ext cx="12233391" cy="6316793"/>
            <a:chOff x="-27903" y="1153886"/>
            <a:chExt cx="8530347" cy="5551714"/>
          </a:xfrm>
        </p:grpSpPr>
        <p:sp>
          <p:nvSpPr>
            <p:cNvPr id="8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9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7" name="Google Shape;319;p3">
            <a:extLst>
              <a:ext uri="{FF2B5EF4-FFF2-40B4-BE49-F238E27FC236}">
                <a16:creationId xmlns="" xmlns:a16="http://schemas.microsoft.com/office/drawing/2014/main" id="{A41A77FB-8D8B-9D4A-55C0-73F86414964D}"/>
              </a:ext>
            </a:extLst>
          </p:cNvPr>
          <p:cNvSpPr txBox="1"/>
          <p:nvPr/>
        </p:nvSpPr>
        <p:spPr>
          <a:xfrm>
            <a:off x="761705" y="870937"/>
            <a:ext cx="10668590" cy="415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4999" tIns="44999" rIns="44999" bIns="44999">
            <a:spAutoFit/>
          </a:bodyPr>
          <a:lstStyle>
            <a:lvl1pPr>
              <a:lnSpc>
                <a:spcPct val="110000"/>
              </a:lnSpc>
              <a:defRPr sz="3000" b="1">
                <a:solidFill>
                  <a:srgbClr val="20242E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sz="8000" dirty="0">
                <a:solidFill>
                  <a:schemeClr val="bg1"/>
                </a:solidFill>
                <a:latin typeface="Actay Wide Bd" pitchFamily="2" charset="0"/>
              </a:rPr>
              <a:t>Какие  </a:t>
            </a:r>
          </a:p>
          <a:p>
            <a:pPr algn="ctr">
              <a:lnSpc>
                <a:spcPct val="120000"/>
              </a:lnSpc>
            </a:pPr>
            <a:r>
              <a:rPr lang="ru-RU" sz="6000" dirty="0">
                <a:solidFill>
                  <a:schemeClr val="bg1"/>
                </a:solidFill>
                <a:latin typeface="Actay Wide Bd" pitchFamily="2" charset="0"/>
              </a:rPr>
              <a:t>навыки важны для </a:t>
            </a:r>
            <a:r>
              <a:rPr lang="ru-RU" sz="8000" dirty="0">
                <a:solidFill>
                  <a:schemeClr val="bg1"/>
                </a:solidFill>
                <a:latin typeface="Actay Wide Bd" pitchFamily="2" charset="0"/>
              </a:rPr>
              <a:t>АРХИТЕКТОРА</a:t>
            </a:r>
            <a:r>
              <a:rPr lang="ru-RU" sz="6000" dirty="0">
                <a:solidFill>
                  <a:schemeClr val="bg1"/>
                </a:solidFill>
                <a:latin typeface="Actay Wide Bd" pitchFamily="2" charset="0"/>
              </a:rPr>
              <a:t> </a:t>
            </a:r>
            <a:r>
              <a:rPr lang="ru-RU" sz="8000" dirty="0">
                <a:solidFill>
                  <a:schemeClr val="bg1"/>
                </a:solidFill>
                <a:latin typeface="Actay Wide B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93529077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41391" y="270603"/>
            <a:ext cx="12233391" cy="6316793"/>
            <a:chOff x="-27903" y="1153886"/>
            <a:chExt cx="8530347" cy="5551714"/>
          </a:xfrm>
        </p:grpSpPr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1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2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335292" y="104701"/>
            <a:ext cx="9761207" cy="1015663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6000" b="1" dirty="0">
                <a:solidFill>
                  <a:srgbClr val="7162FF"/>
                </a:solidFill>
                <a:latin typeface="Actay Wide Bd" pitchFamily="2" charset="0"/>
                <a:cs typeface="Arial" panose="020B0604020202020204" pitchFamily="34" charset="0"/>
              </a:rPr>
              <a:t>НАВЫКИ </a:t>
            </a:r>
            <a:endParaRPr lang="ru-RU" sz="6000" b="1" dirty="0">
              <a:solidFill>
                <a:schemeClr val="bg1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4502475" y="339461"/>
            <a:ext cx="7508550" cy="1378839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800" b="1" dirty="0" smtClean="0">
                <a:solidFill>
                  <a:schemeClr val="bg1"/>
                </a:solidFill>
                <a:latin typeface="Actay Wide Bd" pitchFamily="50" charset="-52"/>
              </a:rPr>
              <a:t>перед поступлением на  </a:t>
            </a:r>
            <a:r>
              <a:rPr lang="ru-RU" sz="3800" b="1" dirty="0">
                <a:solidFill>
                  <a:schemeClr val="bg1"/>
                </a:solidFill>
                <a:latin typeface="Actay Wide Bd" pitchFamily="50" charset="-52"/>
              </a:rPr>
              <a:t>АРХИТЕКТОРА</a:t>
            </a:r>
            <a:endParaRPr lang="ru-RU" sz="38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493430" y="1884202"/>
            <a:ext cx="10860370" cy="289310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CC99FF"/>
                </a:solidFill>
                <a:latin typeface="Actay Wide Bd" pitchFamily="50" charset="-52"/>
              </a:rPr>
              <a:t>ПРОАКТИВНОСТЬ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Actay Wide Bd" pitchFamily="50" charset="-52"/>
              </a:rPr>
              <a:t>Интерес к профессии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Actay Wide Bd" pitchFamily="50" charset="-52"/>
              </a:rPr>
              <a:t>Развитое пространственное воображение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Не обязательно уметь красиво рисовать, но желательно</a:t>
            </a:r>
            <a:endParaRPr lang="ru-RU" sz="20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Исследовательский навык и критическое мышление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Умение  </a:t>
            </a:r>
            <a:r>
              <a:rPr lang="ru-RU" sz="20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слушать и </a:t>
            </a:r>
            <a:r>
              <a:rPr lang="ru-RU" sz="2000" b="1" dirty="0" smtClean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слышать</a:t>
            </a:r>
            <a:endParaRPr lang="ru-RU" sz="20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Стремление </a:t>
            </a:r>
            <a:r>
              <a:rPr lang="ru-RU" sz="20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к росту и </a:t>
            </a:r>
            <a:r>
              <a:rPr lang="ru-RU" sz="2000" b="1" dirty="0" smtClean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целеустремленность</a:t>
            </a:r>
            <a:endParaRPr lang="ru-RU" sz="20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662"/>
                    </a14:imgEffect>
                    <a14:imgEffect>
                      <a14:saturation sa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295" y="4092807"/>
            <a:ext cx="3582935" cy="237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04936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41391" y="270603"/>
            <a:ext cx="12233391" cy="6316793"/>
            <a:chOff x="-27903" y="1153886"/>
            <a:chExt cx="8530347" cy="5551714"/>
          </a:xfrm>
        </p:grpSpPr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1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2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335292" y="104701"/>
            <a:ext cx="9761207" cy="1015663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6000" b="1" dirty="0">
                <a:solidFill>
                  <a:srgbClr val="7162FF"/>
                </a:solidFill>
                <a:latin typeface="Actay Wide Bd" pitchFamily="2" charset="0"/>
                <a:cs typeface="Arial" panose="020B0604020202020204" pitchFamily="34" charset="0"/>
              </a:rPr>
              <a:t>НАВЫКИ </a:t>
            </a:r>
            <a:endParaRPr lang="ru-RU" sz="6000" b="1" dirty="0">
              <a:solidFill>
                <a:schemeClr val="bg1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4502475" y="339461"/>
            <a:ext cx="7508550" cy="73558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800" b="1" dirty="0">
                <a:solidFill>
                  <a:schemeClr val="bg1"/>
                </a:solidFill>
                <a:latin typeface="Actay Wide Bd" pitchFamily="50" charset="-52"/>
              </a:rPr>
              <a:t>МОЛОДОГО АРХИТЕКТОРА</a:t>
            </a:r>
            <a:endParaRPr lang="ru-RU" sz="38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493430" y="1199604"/>
            <a:ext cx="10860370" cy="4893647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CC99FF"/>
                </a:solidFill>
                <a:latin typeface="Actay Wide Bd" pitchFamily="50" charset="-52"/>
              </a:rPr>
              <a:t>ПРОАКТИВНОСТЬ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Actay Wide Bd" pitchFamily="50" charset="-52"/>
              </a:rPr>
              <a:t>Интерес к профессии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Actay Wide Bd" pitchFamily="50" charset="-52"/>
              </a:rPr>
              <a:t>Развитое пространственное воображение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Знание графических программ, 3</a:t>
            </a:r>
            <a:r>
              <a:rPr lang="en-US" sz="20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D </a:t>
            </a:r>
            <a:r>
              <a:rPr lang="ru-RU" sz="20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и ТИМ моделирования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Исследовательский навык и критическое мышление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Умение работать в команде, </a:t>
            </a:r>
            <a:r>
              <a:rPr lang="ru-RU" sz="2000" b="1" dirty="0" err="1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экологичное</a:t>
            </a:r>
            <a:r>
              <a:rPr lang="ru-RU" sz="20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 общение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Умение  </a:t>
            </a:r>
            <a:r>
              <a:rPr lang="ru-RU" sz="20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слушать и </a:t>
            </a:r>
            <a:r>
              <a:rPr lang="ru-RU" sz="2000" b="1" dirty="0" smtClean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слышать</a:t>
            </a:r>
            <a:endParaRPr lang="ru-RU" sz="20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Умение работать в режиме многозадачности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Способность к самообучению умение задавать </a:t>
            </a:r>
          </a:p>
          <a:p>
            <a:pPr>
              <a:lnSpc>
                <a:spcPct val="130000"/>
              </a:lnSpc>
            </a:pPr>
            <a:r>
              <a:rPr lang="ru-RU" sz="20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      правильные вопросы, гибкость ума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Стремление к росту и целеустремленность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Умение последовательно и структурно мыслить</a:t>
            </a:r>
            <a:endParaRPr lang="ru-RU" sz="2000" b="1" dirty="0">
              <a:solidFill>
                <a:schemeClr val="bg1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26" y="2973576"/>
            <a:ext cx="3242784" cy="334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50835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45393" y="289294"/>
            <a:ext cx="12233391" cy="6316793"/>
            <a:chOff x="-27903" y="1153886"/>
            <a:chExt cx="8530347" cy="5551714"/>
          </a:xfrm>
        </p:grpSpPr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1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2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335292" y="104701"/>
            <a:ext cx="9761207" cy="1015663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6000" b="1" dirty="0">
                <a:solidFill>
                  <a:srgbClr val="7162FF"/>
                </a:solidFill>
                <a:latin typeface="Actay Wide Bd" pitchFamily="2" charset="0"/>
                <a:cs typeface="Arial" panose="020B0604020202020204" pitchFamily="34" charset="0"/>
              </a:rPr>
              <a:t>ПРАКТИКА </a:t>
            </a:r>
            <a:endParaRPr lang="ru-RU" sz="6000" b="1" dirty="0">
              <a:solidFill>
                <a:schemeClr val="bg1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5502600" y="121867"/>
            <a:ext cx="7508550" cy="1148391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200" b="1" dirty="0">
                <a:solidFill>
                  <a:schemeClr val="bg1"/>
                </a:solidFill>
                <a:latin typeface="Actay Wide Bd" pitchFamily="50" charset="-52"/>
              </a:rPr>
              <a:t>ОТ КАРАНДАША ДО АВТОРСКОГО НАДЗОРА</a:t>
            </a:r>
            <a:endParaRPr lang="ru-RU" sz="32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493430" y="4085816"/>
            <a:ext cx="10860370" cy="249299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CC99FF"/>
                </a:solidFill>
                <a:latin typeface="Actay Wide Bd" pitchFamily="50" charset="-52"/>
              </a:rPr>
              <a:t>Задача №1 </a:t>
            </a:r>
            <a:r>
              <a:rPr lang="ru-RU" sz="2000" dirty="0">
                <a:solidFill>
                  <a:srgbClr val="C2BDFF"/>
                </a:solidFill>
                <a:latin typeface="Actay Wide Bd" pitchFamily="50" charset="-52"/>
              </a:rPr>
              <a:t>для новичка — наработка!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Actay Wide Bd" pitchFamily="50" charset="-52"/>
              </a:rPr>
              <a:t>Приступать к реальной работе над проектами </a:t>
            </a:r>
            <a:r>
              <a:rPr lang="ru-RU" sz="2000" dirty="0">
                <a:solidFill>
                  <a:schemeClr val="bg1"/>
                </a:solidFill>
                <a:latin typeface="Actay Light" pitchFamily="50" charset="-52"/>
              </a:rPr>
              <a:t>(лучше уже с 3–4 курса)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Найди себе наставника  и выходи с ним на объекты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Практикуй ручную подачу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Составь красиво портфолио из вузовских работ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Actay Wide Bd" pitchFamily="50" charset="-52"/>
              </a:rPr>
              <a:t>Участвовать в архитектурных конкурсах</a:t>
            </a:r>
            <a:endParaRPr lang="ru-RU" sz="20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15" name="Подзаголовок 2">
            <a:extLst>
              <a:ext uri="{FF2B5EF4-FFF2-40B4-BE49-F238E27FC236}">
                <a16:creationId xmlns="" xmlns:a16="http://schemas.microsoft.com/office/drawing/2014/main" id="{A6DB9D87-42D6-31D2-DE3F-9E020D74E1C5}"/>
              </a:ext>
            </a:extLst>
          </p:cNvPr>
          <p:cNvSpPr txBox="1">
            <a:spLocks/>
          </p:cNvSpPr>
          <p:nvPr/>
        </p:nvSpPr>
        <p:spPr>
          <a:xfrm>
            <a:off x="732797" y="3527440"/>
            <a:ext cx="4038084" cy="469394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22860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22860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2860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2860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28600" marR="0" indent="22860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228600" marR="0" indent="2743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228600" marR="0" indent="3200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228600" marR="0" indent="3657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РАБОТА В КОМПАНИИ</a:t>
            </a:r>
          </a:p>
          <a:p>
            <a:pPr hangingPunct="1"/>
            <a:endParaRPr lang="ru-RU" sz="1600" dirty="0">
              <a:solidFill>
                <a:schemeClr val="bg1"/>
              </a:solidFill>
              <a:latin typeface="Actay Wide Bd" pitchFamily="50" charset="-52"/>
            </a:endParaRPr>
          </a:p>
        </p:txBody>
      </p:sp>
      <p:sp>
        <p:nvSpPr>
          <p:cNvPr id="16" name="Подзаголовок 2">
            <a:extLst>
              <a:ext uri="{FF2B5EF4-FFF2-40B4-BE49-F238E27FC236}">
                <a16:creationId xmlns="" xmlns:a16="http://schemas.microsoft.com/office/drawing/2014/main" id="{CF93D4FC-B00F-497C-8F26-96CF34A95A52}"/>
              </a:ext>
            </a:extLst>
          </p:cNvPr>
          <p:cNvSpPr txBox="1">
            <a:spLocks/>
          </p:cNvSpPr>
          <p:nvPr/>
        </p:nvSpPr>
        <p:spPr>
          <a:xfrm>
            <a:off x="4452708" y="3093311"/>
            <a:ext cx="3713113" cy="452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chemeClr val="bg1"/>
                </a:solidFill>
                <a:latin typeface="Actay Wide Bd" pitchFamily="50" charset="-52"/>
              </a:rPr>
              <a:t>ПРОФ. УЧЕБНОЕ ЗАВЕДЕНИЕ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448229F-FD68-4F5F-B355-9DAC13A4C6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3881">
            <a:off x="4158665" y="2064619"/>
            <a:ext cx="806938" cy="95045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725" y="1486066"/>
            <a:ext cx="1287078" cy="139143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5" b="1323"/>
          <a:stretch/>
        </p:blipFill>
        <p:spPr>
          <a:xfrm>
            <a:off x="732797" y="1400175"/>
            <a:ext cx="3129825" cy="20193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4" b="2372"/>
          <a:stretch/>
        </p:blipFill>
        <p:spPr>
          <a:xfrm>
            <a:off x="8778017" y="1390650"/>
            <a:ext cx="2626273" cy="2009776"/>
          </a:xfrm>
          <a:prstGeom prst="rect">
            <a:avLst/>
          </a:prstGeom>
        </p:spPr>
      </p:pic>
      <p:sp>
        <p:nvSpPr>
          <p:cNvPr id="22" name="Подзаголовок 2">
            <a:extLst>
              <a:ext uri="{FF2B5EF4-FFF2-40B4-BE49-F238E27FC236}">
                <a16:creationId xmlns="" xmlns:a16="http://schemas.microsoft.com/office/drawing/2014/main" id="{A6DB9D87-42D6-31D2-DE3F-9E020D74E1C5}"/>
              </a:ext>
            </a:extLst>
          </p:cNvPr>
          <p:cNvSpPr txBox="1">
            <a:spLocks/>
          </p:cNvSpPr>
          <p:nvPr/>
        </p:nvSpPr>
        <p:spPr>
          <a:xfrm>
            <a:off x="8112524" y="3527440"/>
            <a:ext cx="4038084" cy="469394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22860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22860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2860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2860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28600" marR="0" indent="22860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228600" marR="0" indent="2743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228600" marR="0" indent="3200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228600" marR="0" indent="3657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spcBef>
                <a:spcPts val="100"/>
              </a:spcBef>
            </a:pPr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ФРИЛАНС С НАСТАВНИКОМ</a:t>
            </a:r>
          </a:p>
          <a:p>
            <a:pPr hangingPunct="1"/>
            <a:endParaRPr lang="ru-RU" sz="1600" dirty="0">
              <a:solidFill>
                <a:schemeClr val="bg1"/>
              </a:solidFill>
              <a:latin typeface="Actay Wide Bd" pitchFamily="50" charset="-52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2448229F-FD68-4F5F-B355-9DAC13A4C6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80401" flipV="1">
            <a:off x="7645519" y="2030884"/>
            <a:ext cx="820705" cy="96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756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6" grpId="0"/>
      <p:bldP spid="22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45393" y="289294"/>
            <a:ext cx="12233391" cy="6316793"/>
            <a:chOff x="-27903" y="1153886"/>
            <a:chExt cx="8530347" cy="5551714"/>
          </a:xfrm>
        </p:grpSpPr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1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2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335292" y="104701"/>
            <a:ext cx="9761207" cy="1015663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6000" b="1" dirty="0">
                <a:solidFill>
                  <a:srgbClr val="7162FF"/>
                </a:solidFill>
                <a:latin typeface="Actay Wide Bd" pitchFamily="2" charset="0"/>
                <a:cs typeface="Arial" panose="020B0604020202020204" pitchFamily="34" charset="0"/>
              </a:rPr>
              <a:t>ИНСТРУМЕНТЫ </a:t>
            </a:r>
            <a:endParaRPr lang="ru-RU" sz="6000" b="1" dirty="0">
              <a:solidFill>
                <a:schemeClr val="bg1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7198050" y="49395"/>
            <a:ext cx="4155750" cy="117570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200" b="1" dirty="0">
                <a:solidFill>
                  <a:schemeClr val="bg1"/>
                </a:solidFill>
                <a:latin typeface="Actay Wide Bd" pitchFamily="50" charset="-52"/>
              </a:rPr>
              <a:t>МОЛОДОГО </a:t>
            </a:r>
          </a:p>
          <a:p>
            <a:pPr>
              <a:lnSpc>
                <a:spcPct val="110000"/>
              </a:lnSpc>
            </a:pPr>
            <a:r>
              <a:rPr lang="ru-RU" sz="3200" b="1" dirty="0">
                <a:solidFill>
                  <a:schemeClr val="bg1"/>
                </a:solidFill>
                <a:latin typeface="Actay Wide Bd" pitchFamily="50" charset="-52"/>
              </a:rPr>
              <a:t>АРХИТЕКТОРА</a:t>
            </a:r>
            <a:endParaRPr lang="ru-RU" sz="32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7151D98-EECB-B119-EDF6-16E139099444}"/>
              </a:ext>
            </a:extLst>
          </p:cNvPr>
          <p:cNvSpPr txBox="1"/>
          <p:nvPr/>
        </p:nvSpPr>
        <p:spPr>
          <a:xfrm>
            <a:off x="493430" y="1616872"/>
            <a:ext cx="10860370" cy="3785652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КРАСИВОЕ ПОРТФОЛИО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ПЛАНИРОВАНИЕ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ОСОЗНАННЫЕ ЦЕЛИ, СПОРТ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ИЗУЧЕНИЕ ИНОСТРАННЫХ ЯЗЫКОВ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ВОЛОНТЕРСТВО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ОПЫТ УСПЕШНЫХ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УЗНАЛ </a:t>
            </a: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—</a:t>
            </a:r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 ПРИМЕНЯЙ РАЗВИВАЙ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РАЗВИТИЕ ЛИЧНОГО БРЕНДА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ЗНАНИЕ ТРЕНДОВ ИННОВАЦИЙ В МИРЕ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ctay Wide Bd" pitchFamily="50" charset="-52"/>
              </a:rPr>
              <a:t>НАСМОТРЕННОСТЬ</a:t>
            </a:r>
          </a:p>
        </p:txBody>
      </p:sp>
      <p:pic>
        <p:nvPicPr>
          <p:cNvPr id="24" name="Picture 14" descr="https://i.pinimg.com/564x/8f/18/49/8f18492011ab26d9d3205f542c42d29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" r="3091"/>
          <a:stretch/>
        </p:blipFill>
        <p:spPr bwMode="auto">
          <a:xfrm>
            <a:off x="8539932" y="3417117"/>
            <a:ext cx="2710552" cy="167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904A684C-C2E5-47C4-84A1-37BE603DC7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9348" y="1567547"/>
            <a:ext cx="554677" cy="653328"/>
          </a:xfrm>
          <a:prstGeom prst="rect">
            <a:avLst/>
          </a:prstGeom>
        </p:spPr>
      </p:pic>
      <p:pic>
        <p:nvPicPr>
          <p:cNvPr id="26" name="Picture 2" descr="https://i.pinimg.com/564x/88/c5/d8/88c5d85bd6d6fb78b0c10b063f1223a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242" y="1689280"/>
            <a:ext cx="1682556" cy="16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Пин содержит это изображение: Style Exploration - Greekturtl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12740"/>
          <a:stretch/>
        </p:blipFill>
        <p:spPr bwMode="auto">
          <a:xfrm>
            <a:off x="8531770" y="1701620"/>
            <a:ext cx="2718713" cy="163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Тренировка на открытом воздухе. здоровый... | Free Vector #Freepik #freevector #спорт #персонаж #фитнес #квартира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t="9150" r="9662" b="11029"/>
          <a:stretch/>
        </p:blipFill>
        <p:spPr bwMode="auto">
          <a:xfrm>
            <a:off x="6761567" y="3417117"/>
            <a:ext cx="1691582" cy="167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167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145775" y="-191567"/>
            <a:ext cx="12233391" cy="6316793"/>
            <a:chOff x="-27903" y="1153886"/>
            <a:chExt cx="8530347" cy="5551714"/>
          </a:xfrm>
        </p:grpSpPr>
        <p:sp>
          <p:nvSpPr>
            <p:cNvPr id="8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9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512059" y="1055311"/>
            <a:ext cx="5057410" cy="39518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ru-RU" sz="3800" b="1" dirty="0">
                <a:solidFill>
                  <a:schemeClr val="bg1"/>
                </a:solidFill>
                <a:latin typeface="Actay Wide Bd" pitchFamily="2" charset="0"/>
                <a:cs typeface="Arial" panose="020B0604020202020204" pitchFamily="34" charset="0"/>
              </a:rPr>
              <a:t>СТРОИТЕЛЬНОЙ ОТРАСЛИ НУЖНЫ </a:t>
            </a:r>
            <a:r>
              <a:rPr lang="ru-RU" sz="3800" b="1" dirty="0">
                <a:solidFill>
                  <a:srgbClr val="8077FE"/>
                </a:solidFill>
                <a:latin typeface="Actay Wide Bd" pitchFamily="2" charset="0"/>
                <a:cs typeface="Arial" panose="020B0604020202020204" pitchFamily="34" charset="0"/>
              </a:rPr>
              <a:t>АРХИТЕКТОРЫ НОВОГО ПОКОЛЕНИЯ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36FE9AF-1247-2228-97A3-26BB8FC69E6A}"/>
              </a:ext>
            </a:extLst>
          </p:cNvPr>
          <p:cNvSpPr txBox="1"/>
          <p:nvPr/>
        </p:nvSpPr>
        <p:spPr>
          <a:xfrm>
            <a:off x="5970920" y="1014450"/>
            <a:ext cx="6116696" cy="42883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ru-RU" sz="2200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Современные 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ru-RU" sz="2200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Яркие, креативные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ru-RU" sz="2200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Стремящиеся создавать новое 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ru-RU" sz="2200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Способные трудиться и учиться 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ru-RU" sz="2200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Обладающие высоким уровнем культуры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ru-RU" sz="2200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Стремящиеся работать в команде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CE6DBC5-CA7E-28EB-5F8B-EF233C5CB60D}"/>
              </a:ext>
            </a:extLst>
          </p:cNvPr>
          <p:cNvSpPr txBox="1"/>
          <p:nvPr/>
        </p:nvSpPr>
        <p:spPr>
          <a:xfrm>
            <a:off x="5576319" y="1014450"/>
            <a:ext cx="395447" cy="721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sz="3700" b="1" dirty="0">
                <a:solidFill>
                  <a:schemeClr val="bg1"/>
                </a:solidFill>
                <a:latin typeface="Montserrat SemiBold" pitchFamily="2" charset="0"/>
                <a:cs typeface="Arial" panose="020B0604020202020204" pitchFamily="34" charset="0"/>
              </a:rPr>
              <a:t>*</a:t>
            </a:r>
            <a:endParaRPr lang="ru-RU" sz="3700" b="1" dirty="0">
              <a:solidFill>
                <a:schemeClr val="bg1"/>
              </a:solidFill>
              <a:latin typeface="Montserrat SemiBold" pitchFamily="2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A59244C-9CDF-8D87-851A-B999C5292AAE}"/>
              </a:ext>
            </a:extLst>
          </p:cNvPr>
          <p:cNvSpPr txBox="1"/>
          <p:nvPr/>
        </p:nvSpPr>
        <p:spPr>
          <a:xfrm>
            <a:off x="5576319" y="1661847"/>
            <a:ext cx="395447" cy="721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sz="3700" b="1" dirty="0">
                <a:solidFill>
                  <a:schemeClr val="bg1"/>
                </a:solidFill>
                <a:latin typeface="Montserrat SemiBold" pitchFamily="2" charset="0"/>
                <a:cs typeface="Arial" panose="020B0604020202020204" pitchFamily="34" charset="0"/>
              </a:rPr>
              <a:t>*</a:t>
            </a:r>
            <a:endParaRPr lang="ru-RU" sz="3700" b="1" dirty="0">
              <a:solidFill>
                <a:schemeClr val="bg1"/>
              </a:solidFill>
              <a:latin typeface="Montserrat SemiBold" pitchFamily="2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AF9D797-2952-915D-8878-34506D847B58}"/>
              </a:ext>
            </a:extLst>
          </p:cNvPr>
          <p:cNvSpPr txBox="1"/>
          <p:nvPr/>
        </p:nvSpPr>
        <p:spPr>
          <a:xfrm>
            <a:off x="5576319" y="2309244"/>
            <a:ext cx="395447" cy="721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sz="3700" b="1" dirty="0">
                <a:solidFill>
                  <a:schemeClr val="bg1"/>
                </a:solidFill>
                <a:latin typeface="Montserrat SemiBold" pitchFamily="2" charset="0"/>
                <a:cs typeface="Arial" panose="020B0604020202020204" pitchFamily="34" charset="0"/>
              </a:rPr>
              <a:t>*</a:t>
            </a:r>
            <a:endParaRPr lang="ru-RU" sz="3700" b="1" dirty="0">
              <a:solidFill>
                <a:schemeClr val="bg1"/>
              </a:solidFill>
              <a:latin typeface="Montserrat SemiBold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9AB0F0F-4567-AA13-336D-6FF0B0F6D277}"/>
              </a:ext>
            </a:extLst>
          </p:cNvPr>
          <p:cNvSpPr txBox="1"/>
          <p:nvPr/>
        </p:nvSpPr>
        <p:spPr>
          <a:xfrm>
            <a:off x="5583169" y="2966829"/>
            <a:ext cx="395447" cy="721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sz="3700" b="1" dirty="0">
                <a:solidFill>
                  <a:schemeClr val="bg1"/>
                </a:solidFill>
                <a:latin typeface="Montserrat SemiBold" pitchFamily="2" charset="0"/>
                <a:cs typeface="Arial" panose="020B0604020202020204" pitchFamily="34" charset="0"/>
              </a:rPr>
              <a:t>*</a:t>
            </a:r>
            <a:endParaRPr lang="ru-RU" sz="3700" b="1" dirty="0">
              <a:solidFill>
                <a:schemeClr val="bg1"/>
              </a:solidFill>
              <a:latin typeface="Montserrat SemiBold" pitchFamily="2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F1050A9-62AC-95A4-47ED-98D68C3B6151}"/>
              </a:ext>
            </a:extLst>
          </p:cNvPr>
          <p:cNvSpPr txBox="1"/>
          <p:nvPr/>
        </p:nvSpPr>
        <p:spPr>
          <a:xfrm>
            <a:off x="5586362" y="3604038"/>
            <a:ext cx="395447" cy="721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sz="3700" b="1" dirty="0">
                <a:solidFill>
                  <a:schemeClr val="bg1"/>
                </a:solidFill>
                <a:latin typeface="Montserrat SemiBold" pitchFamily="2" charset="0"/>
                <a:cs typeface="Arial" panose="020B0604020202020204" pitchFamily="34" charset="0"/>
              </a:rPr>
              <a:t>*</a:t>
            </a:r>
            <a:endParaRPr lang="ru-RU" sz="3700" b="1" dirty="0">
              <a:solidFill>
                <a:schemeClr val="bg1"/>
              </a:solidFill>
              <a:latin typeface="Montserrat SemiBold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AC47146-BD0C-71F6-BF88-88540034F96A}"/>
              </a:ext>
            </a:extLst>
          </p:cNvPr>
          <p:cNvSpPr txBox="1"/>
          <p:nvPr/>
        </p:nvSpPr>
        <p:spPr>
          <a:xfrm>
            <a:off x="5586362" y="4687027"/>
            <a:ext cx="395447" cy="721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sz="3700" b="1" dirty="0">
                <a:solidFill>
                  <a:schemeClr val="bg1"/>
                </a:solidFill>
                <a:latin typeface="Montserrat SemiBold" pitchFamily="2" charset="0"/>
                <a:cs typeface="Arial" panose="020B0604020202020204" pitchFamily="34" charset="0"/>
              </a:rPr>
              <a:t>*</a:t>
            </a:r>
            <a:endParaRPr lang="ru-RU" sz="3700" b="1" dirty="0">
              <a:solidFill>
                <a:schemeClr val="bg1"/>
              </a:solidFill>
              <a:latin typeface="Montserrat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800568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145775" y="-191567"/>
            <a:ext cx="12233391" cy="6316793"/>
            <a:chOff x="-27903" y="1153886"/>
            <a:chExt cx="8530347" cy="5551714"/>
          </a:xfrm>
        </p:grpSpPr>
        <p:sp>
          <p:nvSpPr>
            <p:cNvPr id="8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9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71E41EB-FB75-A841-6D32-4E0525CCB1DC}"/>
              </a:ext>
            </a:extLst>
          </p:cNvPr>
          <p:cNvSpPr txBox="1"/>
          <p:nvPr/>
        </p:nvSpPr>
        <p:spPr>
          <a:xfrm>
            <a:off x="293416" y="223300"/>
            <a:ext cx="11605168" cy="1323439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8000" b="1" dirty="0">
                <a:solidFill>
                  <a:schemeClr val="bg1"/>
                </a:solidFill>
                <a:latin typeface="Actay Wide Bd" pitchFamily="2" charset="0"/>
                <a:cs typeface="Arial" panose="020B0604020202020204" pitchFamily="34" charset="0"/>
              </a:rPr>
              <a:t>ТВОЯ ПРОФЕССИЯ?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C6D3726-9596-7E79-4061-8AD65BCBD13C}"/>
              </a:ext>
            </a:extLst>
          </p:cNvPr>
          <p:cNvSpPr txBox="1"/>
          <p:nvPr/>
        </p:nvSpPr>
        <p:spPr>
          <a:xfrm>
            <a:off x="626561" y="2534411"/>
            <a:ext cx="8050714" cy="2688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1000"/>
              </a:spcBef>
            </a:pPr>
            <a:r>
              <a:rPr lang="ru-RU" sz="37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ПРОЕКТНО </a:t>
            </a:r>
            <a:r>
              <a:rPr lang="ru-RU" sz="36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—</a:t>
            </a:r>
            <a:r>
              <a:rPr lang="ru-RU" sz="37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 СТРОИТЕЛЬНАЯ отрасль дает возможность реализовать любые амбиции и таланты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04C92DD2-0021-17DB-F853-5ECDECCFA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9187" y="2234857"/>
            <a:ext cx="3287792" cy="328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90857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185380" y="-126571"/>
            <a:ext cx="12233391" cy="6316793"/>
            <a:chOff x="-27903" y="1153886"/>
            <a:chExt cx="8530347" cy="5551714"/>
          </a:xfrm>
        </p:grpSpPr>
        <p:sp>
          <p:nvSpPr>
            <p:cNvPr id="8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9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71E41EB-FB75-A841-6D32-4E0525CCB1DC}"/>
              </a:ext>
            </a:extLst>
          </p:cNvPr>
          <p:cNvSpPr txBox="1"/>
          <p:nvPr/>
        </p:nvSpPr>
        <p:spPr>
          <a:xfrm>
            <a:off x="293416" y="223300"/>
            <a:ext cx="11605168" cy="1323439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8000" b="1" dirty="0">
                <a:solidFill>
                  <a:schemeClr val="bg1"/>
                </a:solidFill>
                <a:latin typeface="Actay Wide Bd" pitchFamily="2" charset="0"/>
                <a:cs typeface="Arial" panose="020B0604020202020204" pitchFamily="34" charset="0"/>
              </a:rPr>
              <a:t>ВЫВОДЫ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0261" y="1795671"/>
            <a:ext cx="2664000" cy="4464000"/>
          </a:xfrm>
          <a:prstGeom prst="roundRect">
            <a:avLst>
              <a:gd name="adj" fmla="val 11546"/>
            </a:avLst>
          </a:prstGeom>
          <a:gradFill flip="none" rotWithShape="1">
            <a:gsLst>
              <a:gs pos="21000">
                <a:srgbClr val="0E2031">
                  <a:alpha val="20000"/>
                </a:srgbClr>
              </a:gs>
              <a:gs pos="72000">
                <a:schemeClr val="accent4">
                  <a:lumMod val="89000"/>
                  <a:alpha val="35000"/>
                </a:schemeClr>
              </a:gs>
              <a:gs pos="87000">
                <a:schemeClr val="accent4">
                  <a:lumMod val="75000"/>
                </a:schemeClr>
              </a:gs>
              <a:gs pos="97000">
                <a:schemeClr val="accent4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8FA7F3E-EB46-EEC2-D81E-66CB31562C11}"/>
              </a:ext>
            </a:extLst>
          </p:cNvPr>
          <p:cNvSpPr txBox="1"/>
          <p:nvPr/>
        </p:nvSpPr>
        <p:spPr>
          <a:xfrm>
            <a:off x="356680" y="2417581"/>
            <a:ext cx="2645437" cy="2308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«Архитектор </a:t>
            </a: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—</a:t>
            </a: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 больше, чем профессия!</a:t>
            </a:r>
          </a:p>
          <a:p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Архитектор меняет мышление людей, создавая новые</a:t>
            </a:r>
          </a:p>
          <a:p>
            <a:pPr>
              <a:lnSpc>
                <a:spcPct val="120000"/>
              </a:lnSpc>
            </a:pP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сценарии жизни пространства!»</a:t>
            </a:r>
            <a:endParaRPr lang="ru-RU" sz="16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A886EC8-C7F8-065A-893A-D6E2CC7FFE90}"/>
              </a:ext>
            </a:extLst>
          </p:cNvPr>
          <p:cNvSpPr txBox="1"/>
          <p:nvPr/>
        </p:nvSpPr>
        <p:spPr>
          <a:xfrm>
            <a:off x="1180216" y="6318960"/>
            <a:ext cx="9739845" cy="3970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685800">
              <a:lnSpc>
                <a:spcPct val="110000"/>
              </a:lnSpc>
              <a:defRPr/>
            </a:pPr>
            <a:r>
              <a:rPr lang="ru-RU" sz="1800" dirty="0">
                <a:solidFill>
                  <a:schemeClr val="bg1"/>
                </a:solidFill>
                <a:latin typeface="Actay Light" pitchFamily="50" charset="-52"/>
                <a:cs typeface="Arial" panose="020B0604020202020204" pitchFamily="34" charset="0"/>
              </a:rPr>
              <a:t>ОБРАЗЫ   –   ПРИМЕРЫ   –   ДИСКУССИЯ   –   ВОПРОС / ОТВЕТ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0FDEE31-BAF1-CB5E-2AB7-377E8D648D9D}"/>
              </a:ext>
            </a:extLst>
          </p:cNvPr>
          <p:cNvSpPr txBox="1"/>
          <p:nvPr/>
        </p:nvSpPr>
        <p:spPr>
          <a:xfrm>
            <a:off x="480297" y="1878187"/>
            <a:ext cx="2634160" cy="5396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800" b="1" dirty="0">
                <a:solidFill>
                  <a:srgbClr val="8077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 1</a:t>
            </a:r>
            <a:endParaRPr lang="ru-RU" sz="1800" b="1" dirty="0">
              <a:solidFill>
                <a:srgbClr val="8077FE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31837" y="1795671"/>
            <a:ext cx="2808000" cy="4464000"/>
          </a:xfrm>
          <a:prstGeom prst="roundRect">
            <a:avLst>
              <a:gd name="adj" fmla="val 11546"/>
            </a:avLst>
          </a:prstGeom>
          <a:gradFill flip="none" rotWithShape="1">
            <a:gsLst>
              <a:gs pos="21000">
                <a:srgbClr val="0E2031">
                  <a:alpha val="20000"/>
                </a:srgbClr>
              </a:gs>
              <a:gs pos="72000">
                <a:schemeClr val="accent4">
                  <a:lumMod val="89000"/>
                  <a:alpha val="35000"/>
                </a:schemeClr>
              </a:gs>
              <a:gs pos="87000">
                <a:schemeClr val="accent4">
                  <a:lumMod val="75000"/>
                </a:schemeClr>
              </a:gs>
              <a:gs pos="97000">
                <a:schemeClr val="accent4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307813" y="1795671"/>
            <a:ext cx="2700000" cy="4464000"/>
          </a:xfrm>
          <a:prstGeom prst="roundRect">
            <a:avLst>
              <a:gd name="adj" fmla="val 11546"/>
            </a:avLst>
          </a:prstGeom>
          <a:gradFill flip="none" rotWithShape="1">
            <a:gsLst>
              <a:gs pos="21000">
                <a:srgbClr val="0E2031">
                  <a:alpha val="20000"/>
                </a:srgbClr>
              </a:gs>
              <a:gs pos="72000">
                <a:schemeClr val="accent4">
                  <a:lumMod val="89000"/>
                  <a:alpha val="35000"/>
                </a:schemeClr>
              </a:gs>
              <a:gs pos="87000">
                <a:schemeClr val="accent4">
                  <a:lumMod val="75000"/>
                </a:schemeClr>
              </a:gs>
              <a:gs pos="97000">
                <a:schemeClr val="accent4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0FDEE31-BAF1-CB5E-2AB7-377E8D648D9D}"/>
              </a:ext>
            </a:extLst>
          </p:cNvPr>
          <p:cNvSpPr txBox="1"/>
          <p:nvPr/>
        </p:nvSpPr>
        <p:spPr>
          <a:xfrm>
            <a:off x="6518557" y="1878187"/>
            <a:ext cx="2495260" cy="5295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800" b="1" dirty="0">
                <a:solidFill>
                  <a:srgbClr val="8077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 3 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236645" y="1789420"/>
            <a:ext cx="2598006" cy="4464000"/>
          </a:xfrm>
          <a:prstGeom prst="roundRect">
            <a:avLst>
              <a:gd name="adj" fmla="val 11546"/>
            </a:avLst>
          </a:prstGeom>
          <a:gradFill flip="none" rotWithShape="1">
            <a:gsLst>
              <a:gs pos="7000">
                <a:srgbClr val="0E2031">
                  <a:alpha val="20000"/>
                </a:srgbClr>
              </a:gs>
              <a:gs pos="68000">
                <a:schemeClr val="accent4">
                  <a:lumMod val="89000"/>
                  <a:alpha val="19000"/>
                </a:schemeClr>
              </a:gs>
              <a:gs pos="87000">
                <a:schemeClr val="accent4">
                  <a:lumMod val="75000"/>
                  <a:alpha val="69000"/>
                </a:schemeClr>
              </a:gs>
              <a:gs pos="97000">
                <a:schemeClr val="accent4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0FDEE31-BAF1-CB5E-2AB7-377E8D648D9D}"/>
              </a:ext>
            </a:extLst>
          </p:cNvPr>
          <p:cNvSpPr txBox="1"/>
          <p:nvPr/>
        </p:nvSpPr>
        <p:spPr>
          <a:xfrm>
            <a:off x="9413857" y="1880135"/>
            <a:ext cx="2372099" cy="5295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800" b="1" dirty="0">
                <a:solidFill>
                  <a:srgbClr val="8077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 4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8FA7F3E-EB46-EEC2-D81E-66CB31562C11}"/>
              </a:ext>
            </a:extLst>
          </p:cNvPr>
          <p:cNvSpPr txBox="1"/>
          <p:nvPr/>
        </p:nvSpPr>
        <p:spPr>
          <a:xfrm>
            <a:off x="9329654" y="2409704"/>
            <a:ext cx="2611677" cy="33034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«Учиться на архитектора можно в вузах и ссузах.</a:t>
            </a:r>
          </a:p>
          <a:p>
            <a:pPr>
              <a:spcBef>
                <a:spcPts val="1000"/>
              </a:spcBef>
            </a:pP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Важно развивать и нарабатывать навыки для успешного старта в карьере, быть </a:t>
            </a:r>
            <a:r>
              <a:rPr lang="ru-RU" sz="1600" b="1" dirty="0" err="1">
                <a:solidFill>
                  <a:schemeClr val="bg1"/>
                </a:solidFill>
                <a:latin typeface="Actay Wide Bd" pitchFamily="50" charset="-52"/>
              </a:rPr>
              <a:t>проактивным</a:t>
            </a: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 и целеустремленным. </a:t>
            </a:r>
          </a:p>
          <a:p>
            <a:pPr>
              <a:spcBef>
                <a:spcPts val="1000"/>
              </a:spcBef>
            </a:pP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Найти наставника и перенимать опыт!»</a:t>
            </a:r>
            <a:endParaRPr lang="ru-RU" sz="16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0FDEE31-BAF1-CB5E-2AB7-377E8D648D9D}"/>
              </a:ext>
            </a:extLst>
          </p:cNvPr>
          <p:cNvSpPr txBox="1"/>
          <p:nvPr/>
        </p:nvSpPr>
        <p:spPr>
          <a:xfrm>
            <a:off x="3329822" y="1878187"/>
            <a:ext cx="2808103" cy="5295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800" b="1" dirty="0">
                <a:solidFill>
                  <a:srgbClr val="8077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 2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8FA7F3E-EB46-EEC2-D81E-66CB31562C11}"/>
              </a:ext>
            </a:extLst>
          </p:cNvPr>
          <p:cNvSpPr txBox="1"/>
          <p:nvPr/>
        </p:nvSpPr>
        <p:spPr>
          <a:xfrm>
            <a:off x="3309422" y="2417822"/>
            <a:ext cx="2777879" cy="3125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«Архитектора </a:t>
            </a: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—</a:t>
            </a: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 это искусство и наука  созидать комфортную пространственную среду для пользователя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Проектировщики создают проекты от города до дверной ручки!»</a:t>
            </a:r>
            <a:endParaRPr lang="ru-RU" sz="16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8FA7F3E-EB46-EEC2-D81E-66CB31562C11}"/>
              </a:ext>
            </a:extLst>
          </p:cNvPr>
          <p:cNvSpPr txBox="1"/>
          <p:nvPr/>
        </p:nvSpPr>
        <p:spPr>
          <a:xfrm>
            <a:off x="6427408" y="2403410"/>
            <a:ext cx="2561546" cy="3667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«Архитектурная мода и формирование стилей менялись в зависимости от политической ситуации, религиозного и философского контекста.</a:t>
            </a:r>
          </a:p>
          <a:p>
            <a:pPr>
              <a:spcBef>
                <a:spcPts val="1000"/>
              </a:spcBef>
            </a:pP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Национальная идентичность </a:t>
            </a: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  <a:cs typeface="Arial" panose="020B0604020202020204" pitchFamily="34" charset="0"/>
              </a:rPr>
              <a:t>—</a:t>
            </a: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 достояние страны!»</a:t>
            </a:r>
            <a:endParaRPr lang="ru-RU" sz="16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156293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804"/>
                    </a14:imgEffect>
                    <a14:imgEffect>
                      <a14:saturation sat="118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007" y="0"/>
            <a:ext cx="12255007" cy="68563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71E41EB-FB75-A841-6D32-4E0525CCB1DC}"/>
              </a:ext>
            </a:extLst>
          </p:cNvPr>
          <p:cNvSpPr txBox="1"/>
          <p:nvPr/>
        </p:nvSpPr>
        <p:spPr>
          <a:xfrm>
            <a:off x="83700" y="187752"/>
            <a:ext cx="11961591" cy="52322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25124A"/>
                </a:solidFill>
                <a:latin typeface="Actay Wide Bd" pitchFamily="50" charset="-52"/>
              </a:rPr>
              <a:t>НИКОГДА НЕ ОСТАНАВЛИВАЙСЯ НА ДОСТИГНУТОМ</a:t>
            </a:r>
            <a:endParaRPr lang="ru-RU" sz="2800" b="1" dirty="0">
              <a:solidFill>
                <a:srgbClr val="25124A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65662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145775" y="-191567"/>
            <a:ext cx="12233391" cy="6316793"/>
            <a:chOff x="-27903" y="1153886"/>
            <a:chExt cx="8530347" cy="5551714"/>
          </a:xfrm>
        </p:grpSpPr>
        <p:sp>
          <p:nvSpPr>
            <p:cNvPr id="8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9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10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sp>
        <p:nvSpPr>
          <p:cNvPr id="7" name="Google Shape;319;p3">
            <a:extLst>
              <a:ext uri="{FF2B5EF4-FFF2-40B4-BE49-F238E27FC236}">
                <a16:creationId xmlns="" xmlns:a16="http://schemas.microsoft.com/office/drawing/2014/main" id="{A41A77FB-8D8B-9D4A-55C0-73F86414964D}"/>
              </a:ext>
            </a:extLst>
          </p:cNvPr>
          <p:cNvSpPr txBox="1"/>
          <p:nvPr/>
        </p:nvSpPr>
        <p:spPr>
          <a:xfrm>
            <a:off x="1406320" y="1814400"/>
            <a:ext cx="9379360" cy="2946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4999" tIns="44999" rIns="44999" bIns="44999">
            <a:spAutoFit/>
          </a:bodyPr>
          <a:lstStyle>
            <a:lvl1pPr>
              <a:lnSpc>
                <a:spcPct val="110000"/>
              </a:lnSpc>
              <a:defRPr sz="3000" b="1">
                <a:solidFill>
                  <a:srgbClr val="20242E"/>
                </a:solidFill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sz="8000" dirty="0">
                <a:solidFill>
                  <a:schemeClr val="bg1"/>
                </a:solidFill>
                <a:latin typeface="Actay Wide Bd" pitchFamily="2" charset="0"/>
              </a:rPr>
              <a:t>КТО ТАКОЙ </a:t>
            </a:r>
            <a:r>
              <a:rPr lang="ru-RU" sz="8000" dirty="0">
                <a:solidFill>
                  <a:srgbClr val="CC99FF"/>
                </a:solidFill>
                <a:latin typeface="Actay Wide Bd" pitchFamily="2" charset="0"/>
              </a:rPr>
              <a:t>АРХИТЕКТОР?</a:t>
            </a:r>
          </a:p>
        </p:txBody>
      </p:sp>
    </p:spTree>
    <p:extLst>
      <p:ext uri="{BB962C8B-B14F-4D97-AF65-F5344CB8AC3E}">
        <p14:creationId xmlns:p14="http://schemas.microsoft.com/office/powerpoint/2010/main" val="79052909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194775" y="322223"/>
            <a:ext cx="12233391" cy="6316793"/>
            <a:chOff x="-27903" y="1153886"/>
            <a:chExt cx="8530347" cy="5551714"/>
          </a:xfrm>
        </p:grpSpPr>
        <p:sp>
          <p:nvSpPr>
            <p:cNvPr id="7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>
                <a:latin typeface="Actay Light" pitchFamily="50" charset="-52"/>
              </a:endParaRPr>
            </a:p>
          </p:txBody>
        </p:sp>
        <p:sp>
          <p:nvSpPr>
            <p:cNvPr id="8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>
                <a:latin typeface="Actay Light" pitchFamily="50" charset="-52"/>
              </a:endParaRPr>
            </a:p>
          </p:txBody>
        </p:sp>
        <p:sp>
          <p:nvSpPr>
            <p:cNvPr id="9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>
                <a:latin typeface="Actay Light" pitchFamily="50" charset="-52"/>
              </a:endParaRPr>
            </a:p>
          </p:txBody>
        </p:sp>
      </p:grp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016E5CAD-ECC0-D454-3D96-CAF46136E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719" y="322223"/>
            <a:ext cx="1204995" cy="3658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99349" y="174933"/>
            <a:ext cx="11993303" cy="110799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  <a:latin typeface="Actay Wide Bd" pitchFamily="2" charset="0"/>
              </a:rPr>
              <a:t>АРХИТЕКТОР</a:t>
            </a:r>
            <a:endParaRPr lang="ru-RU" sz="7500" b="1" dirty="0">
              <a:solidFill>
                <a:schemeClr val="bg1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154712" y="1457862"/>
            <a:ext cx="3941755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ru-RU" sz="2000" b="1" dirty="0">
                <a:solidFill>
                  <a:schemeClr val="bg1"/>
                </a:solidFill>
                <a:latin typeface="Actay Wide Bd" pitchFamily="50" charset="-52"/>
              </a:rPr>
              <a:t>с</a:t>
            </a:r>
            <a:r>
              <a:rPr lang="ru-RU" sz="2400" b="1" dirty="0">
                <a:solidFill>
                  <a:schemeClr val="bg1"/>
                </a:solidFill>
                <a:latin typeface="Actay Wide Bd" pitchFamily="50" charset="-52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Actay Wide Bd" pitchFamily="50" charset="-52"/>
              </a:rPr>
              <a:t>Древнегреческого языка</a:t>
            </a:r>
            <a:endParaRPr lang="ru-RU" sz="20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485566" y="2802038"/>
            <a:ext cx="3280045" cy="19923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l-GR" sz="2800" dirty="0">
                <a:solidFill>
                  <a:schemeClr val="bg1"/>
                </a:solidFill>
                <a:latin typeface="Actay Light" pitchFamily="50" charset="-52"/>
              </a:rPr>
              <a:t>ΑΡΧΙ</a:t>
            </a:r>
            <a:r>
              <a:rPr lang="ru-RU" sz="2800" dirty="0">
                <a:solidFill>
                  <a:schemeClr val="bg1"/>
                </a:solidFill>
                <a:latin typeface="Actay Light" pitchFamily="50" charset="-52"/>
              </a:rPr>
              <a:t> + </a:t>
            </a:r>
            <a:r>
              <a:rPr lang="el-GR" sz="2800" dirty="0">
                <a:solidFill>
                  <a:schemeClr val="bg1"/>
                </a:solidFill>
                <a:latin typeface="Actay Light" pitchFamily="50" charset="-52"/>
              </a:rPr>
              <a:t>ΤΕΚΤΩΝ </a:t>
            </a:r>
            <a:r>
              <a:rPr lang="el-GR" sz="3200" dirty="0">
                <a:solidFill>
                  <a:srgbClr val="8077FE"/>
                </a:solidFill>
                <a:latin typeface="Actay Wide Bd" pitchFamily="50" charset="-52"/>
              </a:rPr>
              <a:t> </a:t>
            </a:r>
            <a:endParaRPr lang="ru-RU" sz="3200" dirty="0">
              <a:solidFill>
                <a:srgbClr val="8077FE"/>
              </a:solidFill>
              <a:latin typeface="Actay Wide Bd" pitchFamily="50" charset="-52"/>
            </a:endParaRPr>
          </a:p>
          <a:p>
            <a:pPr algn="ctr">
              <a:lnSpc>
                <a:spcPct val="85000"/>
              </a:lnSpc>
              <a:spcBef>
                <a:spcPts val="1000"/>
              </a:spcBef>
            </a:pPr>
            <a:r>
              <a:rPr lang="el-GR" sz="3200" dirty="0">
                <a:solidFill>
                  <a:srgbClr val="CC99FF"/>
                </a:solidFill>
                <a:latin typeface="Actay Wide Bd" pitchFamily="50" charset="-52"/>
              </a:rPr>
              <a:t> </a:t>
            </a:r>
            <a:r>
              <a:rPr lang="ru-RU" sz="3200" dirty="0">
                <a:solidFill>
                  <a:srgbClr val="CC99FF"/>
                </a:solidFill>
                <a:latin typeface="Actay Wide Bd" pitchFamily="50" charset="-52"/>
              </a:rPr>
              <a:t>ГЛАВНЫЙ </a:t>
            </a:r>
          </a:p>
          <a:p>
            <a:pPr algn="ctr">
              <a:lnSpc>
                <a:spcPct val="85000"/>
              </a:lnSpc>
              <a:spcBef>
                <a:spcPts val="1000"/>
              </a:spcBef>
            </a:pPr>
            <a:r>
              <a:rPr lang="ru-RU" sz="3200" dirty="0">
                <a:solidFill>
                  <a:srgbClr val="CC99FF"/>
                </a:solidFill>
                <a:latin typeface="Actay Wide Bd" pitchFamily="50" charset="-52"/>
              </a:rPr>
              <a:t>СТРОИТЕЛЬ</a:t>
            </a:r>
            <a:br>
              <a:rPr lang="ru-RU" sz="3200" dirty="0">
                <a:solidFill>
                  <a:srgbClr val="CC99FF"/>
                </a:solidFill>
                <a:latin typeface="Actay Wide Bd" pitchFamily="50" charset="-52"/>
              </a:rPr>
            </a:br>
            <a:r>
              <a:rPr lang="ru-RU" sz="2400" dirty="0">
                <a:solidFill>
                  <a:srgbClr val="CC99FF"/>
                </a:solidFill>
                <a:latin typeface="Actay Wide Bd" pitchFamily="50" charset="-52"/>
              </a:rPr>
              <a:t>(ПЛОТНИК)</a:t>
            </a:r>
            <a:endParaRPr lang="ru-RU" sz="2400" dirty="0">
              <a:solidFill>
                <a:srgbClr val="CC99FF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1967971" y="2264612"/>
            <a:ext cx="256943" cy="433050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rgbClr val="C2BDFF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3949784" y="1456315"/>
            <a:ext cx="429242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ru-RU" sz="2000" b="1" dirty="0">
                <a:solidFill>
                  <a:schemeClr val="bg1"/>
                </a:solidFill>
                <a:latin typeface="Actay Wide Bd" pitchFamily="50" charset="-52"/>
              </a:rPr>
              <a:t>в</a:t>
            </a:r>
            <a:r>
              <a:rPr lang="ru-RU" sz="2400" b="1" dirty="0">
                <a:solidFill>
                  <a:schemeClr val="bg1"/>
                </a:solidFill>
                <a:latin typeface="Actay Wide Bd" pitchFamily="50" charset="-52"/>
              </a:rPr>
              <a:t>  </a:t>
            </a:r>
            <a:r>
              <a:rPr lang="ru-RU" sz="2000" b="1" dirty="0">
                <a:solidFill>
                  <a:schemeClr val="bg1"/>
                </a:solidFill>
                <a:latin typeface="Actay Wide Bd" pitchFamily="50" charset="-52"/>
              </a:rPr>
              <a:t>Средневековье</a:t>
            </a:r>
            <a:endParaRPr lang="ru-RU" sz="20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4255787" y="2844768"/>
            <a:ext cx="3731258" cy="16784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endParaRPr lang="ru-RU" sz="3200" dirty="0">
              <a:solidFill>
                <a:srgbClr val="8077FE"/>
              </a:solidFill>
              <a:latin typeface="Actay Wide Bd" pitchFamily="50" charset="-52"/>
            </a:endParaRPr>
          </a:p>
          <a:p>
            <a:pPr algn="ctr">
              <a:lnSpc>
                <a:spcPct val="85000"/>
              </a:lnSpc>
              <a:spcBef>
                <a:spcPts val="1000"/>
              </a:spcBef>
            </a:pPr>
            <a:r>
              <a:rPr lang="ru-RU" sz="3200" dirty="0">
                <a:solidFill>
                  <a:srgbClr val="CC99FF"/>
                </a:solidFill>
                <a:latin typeface="Actay Wide Bd" pitchFamily="50" charset="-52"/>
              </a:rPr>
              <a:t>МАСТЕР </a:t>
            </a:r>
          </a:p>
          <a:p>
            <a:pPr algn="ctr">
              <a:lnSpc>
                <a:spcPct val="85000"/>
              </a:lnSpc>
              <a:spcBef>
                <a:spcPts val="1000"/>
              </a:spcBef>
            </a:pPr>
            <a:r>
              <a:rPr lang="ru-RU" sz="3200" b="1" dirty="0">
                <a:solidFill>
                  <a:srgbClr val="CC99FF"/>
                </a:solidFill>
                <a:latin typeface="Actay Wide Bd" pitchFamily="50" charset="-52"/>
                <a:cs typeface="Arial" panose="020B0604020202020204" pitchFamily="34" charset="0"/>
              </a:rPr>
              <a:t>КАМЕНОТЁСОВ</a:t>
            </a:r>
          </a:p>
        </p:txBody>
      </p:sp>
      <p:sp>
        <p:nvSpPr>
          <p:cNvPr id="26" name="Стрелка вниз 25"/>
          <p:cNvSpPr/>
          <p:nvPr/>
        </p:nvSpPr>
        <p:spPr>
          <a:xfrm>
            <a:off x="5975552" y="2227303"/>
            <a:ext cx="256943" cy="433050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rgbClr val="C2BDFF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8385848" y="1457862"/>
            <a:ext cx="336515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ru-RU" sz="2000" b="1" dirty="0">
                <a:solidFill>
                  <a:schemeClr val="bg1"/>
                </a:solidFill>
                <a:latin typeface="Actay Wide Bd" pitchFamily="50" charset="-52"/>
              </a:rPr>
              <a:t>на</a:t>
            </a:r>
            <a:r>
              <a:rPr lang="ru-RU" sz="2400" b="1" dirty="0">
                <a:solidFill>
                  <a:schemeClr val="bg1"/>
                </a:solidFill>
                <a:latin typeface="Actay Wide Bd" pitchFamily="50" charset="-52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Actay Wide Bd" pitchFamily="50" charset="-52"/>
              </a:rPr>
              <a:t>Руси</a:t>
            </a:r>
            <a:endParaRPr lang="ru-RU" sz="20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8106255" y="2941769"/>
            <a:ext cx="4060102" cy="1826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l-GR" sz="2800" dirty="0">
                <a:solidFill>
                  <a:schemeClr val="bg1"/>
                </a:solidFill>
                <a:latin typeface="Actay Light" pitchFamily="50" charset="-52"/>
              </a:rPr>
              <a:t>ΤΕΚΤΩΝ</a:t>
            </a:r>
            <a:r>
              <a:rPr lang="el-GR" sz="2800" dirty="0">
                <a:solidFill>
                  <a:srgbClr val="8077FE"/>
                </a:solidFill>
                <a:latin typeface="Actay Light" pitchFamily="50" charset="-52"/>
              </a:rPr>
              <a:t> </a:t>
            </a:r>
            <a:r>
              <a:rPr lang="ru-RU" sz="2800" dirty="0">
                <a:solidFill>
                  <a:schemeClr val="bg1"/>
                </a:solidFill>
                <a:latin typeface="Actay Light" pitchFamily="50" charset="-52"/>
              </a:rPr>
              <a:t>- </a:t>
            </a:r>
            <a:r>
              <a:rPr lang="ru-RU" sz="2600" dirty="0">
                <a:solidFill>
                  <a:schemeClr val="bg1"/>
                </a:solidFill>
                <a:latin typeface="Actay Light" pitchFamily="50" charset="-52"/>
              </a:rPr>
              <a:t>«ЗЪДЪ»</a:t>
            </a:r>
          </a:p>
          <a:p>
            <a:pPr algn="ctr">
              <a:lnSpc>
                <a:spcPct val="85000"/>
              </a:lnSpc>
              <a:spcBef>
                <a:spcPts val="1000"/>
              </a:spcBef>
            </a:pPr>
            <a:r>
              <a:rPr lang="ru-RU" sz="3200" dirty="0">
                <a:solidFill>
                  <a:srgbClr val="CC99FF"/>
                </a:solidFill>
                <a:latin typeface="Actay Wide Bd" pitchFamily="50" charset="-52"/>
              </a:rPr>
              <a:t>ЗОДЧИЙ</a:t>
            </a:r>
          </a:p>
          <a:p>
            <a:pPr algn="ctr">
              <a:lnSpc>
                <a:spcPct val="85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CC99FF"/>
                </a:solidFill>
                <a:latin typeface="Actay Wide Bd" pitchFamily="50" charset="-52"/>
                <a:cs typeface="Arial" panose="020B0604020202020204" pitchFamily="34" charset="0"/>
              </a:rPr>
              <a:t>(</a:t>
            </a:r>
            <a:r>
              <a:rPr lang="ru-RU" sz="2400" dirty="0">
                <a:solidFill>
                  <a:srgbClr val="CC99FF"/>
                </a:solidFill>
                <a:latin typeface="Actay Wide Bd" pitchFamily="50" charset="-52"/>
              </a:rPr>
              <a:t>МАСТЕР, СТРОИТЕЛЬ ВЛАДЕТЕЛЬ</a:t>
            </a:r>
            <a:r>
              <a:rPr lang="ru-RU" sz="2400" b="1" dirty="0">
                <a:solidFill>
                  <a:srgbClr val="CC99FF"/>
                </a:solidFill>
                <a:latin typeface="Actay Wide Bd" pitchFamily="50" charset="-52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Стрелка вниз 28"/>
          <p:cNvSpPr/>
          <p:nvPr/>
        </p:nvSpPr>
        <p:spPr>
          <a:xfrm>
            <a:off x="9956692" y="2264612"/>
            <a:ext cx="256943" cy="433050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rgbClr val="C2BDFF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4438837" y="2913105"/>
            <a:ext cx="3365158" cy="4924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2600" b="1" dirty="0">
                <a:solidFill>
                  <a:schemeClr val="bg1"/>
                </a:solidFill>
                <a:latin typeface="Actay Light" pitchFamily="50" charset="-52"/>
              </a:rPr>
              <a:t>XV </a:t>
            </a:r>
            <a:r>
              <a:rPr lang="ru-RU" sz="2600" b="1" dirty="0">
                <a:solidFill>
                  <a:schemeClr val="bg1"/>
                </a:solidFill>
                <a:latin typeface="Actay Light" pitchFamily="50" charset="-52"/>
              </a:rPr>
              <a:t>ВЕК Н.Э.</a:t>
            </a:r>
            <a:endParaRPr lang="ru-RU" sz="2600" b="1" dirty="0">
              <a:solidFill>
                <a:schemeClr val="bg1"/>
              </a:solidFill>
              <a:latin typeface="Actay Light" pitchFamily="50" charset="-52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197538" y="5740271"/>
            <a:ext cx="336515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ru-RU" sz="2400" b="1" dirty="0">
                <a:solidFill>
                  <a:schemeClr val="bg1"/>
                </a:solidFill>
                <a:latin typeface="Actay Wide Bd" pitchFamily="50" charset="-52"/>
              </a:rPr>
              <a:t>В наши дни </a:t>
            </a:r>
            <a:endParaRPr lang="ru-RU" sz="20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39" name="Стрелка вправо 38"/>
          <p:cNvSpPr/>
          <p:nvPr/>
        </p:nvSpPr>
        <p:spPr>
          <a:xfrm>
            <a:off x="3189777" y="5806627"/>
            <a:ext cx="713984" cy="336534"/>
          </a:xfrm>
          <a:prstGeom prst="rightArrow">
            <a:avLst/>
          </a:prstGeom>
          <a:noFill/>
          <a:ln w="25400" cap="flat">
            <a:solidFill>
              <a:srgbClr val="C2BDFF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4073231" y="5586384"/>
            <a:ext cx="661006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7162FF"/>
                </a:solidFill>
                <a:latin typeface="Actay Wide Bd" pitchFamily="50" charset="-52"/>
              </a:rPr>
              <a:t>ПРОЕКТИРОВЩИК</a:t>
            </a:r>
          </a:p>
        </p:txBody>
      </p:sp>
    </p:spTree>
    <p:extLst>
      <p:ext uri="{BB962C8B-B14F-4D97-AF65-F5344CB8AC3E}">
        <p14:creationId xmlns:p14="http://schemas.microsoft.com/office/powerpoint/2010/main" val="625418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60025" y="-191567"/>
            <a:ext cx="12233391" cy="6316793"/>
            <a:chOff x="-27903" y="1153886"/>
            <a:chExt cx="8530347" cy="5551714"/>
          </a:xfrm>
        </p:grpSpPr>
        <p:sp>
          <p:nvSpPr>
            <p:cNvPr id="7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8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9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016E5CAD-ECC0-D454-3D96-CAF46136E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719" y="322223"/>
            <a:ext cx="1204995" cy="3658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99349" y="152126"/>
            <a:ext cx="11993303" cy="110799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  <a:latin typeface="Actay Wide Bd" pitchFamily="2" charset="0"/>
              </a:rPr>
              <a:t>АРХИТЕКТОР </a:t>
            </a:r>
            <a:r>
              <a:rPr lang="ru-RU" sz="6600" dirty="0">
                <a:solidFill>
                  <a:srgbClr val="857BFF"/>
                </a:solidFill>
                <a:latin typeface="Actay Wide Bd" pitchFamily="2" charset="0"/>
              </a:rPr>
              <a:t>ВЧЕРА</a:t>
            </a:r>
            <a:endParaRPr lang="ru-RU" sz="7500" b="1" dirty="0">
              <a:solidFill>
                <a:schemeClr val="bg1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565883" y="5358647"/>
            <a:ext cx="11039003" cy="10786"/>
          </a:xfrm>
          <a:prstGeom prst="straightConnector1">
            <a:avLst/>
          </a:prstGeom>
          <a:noFill/>
          <a:ln w="88900" cap="flat">
            <a:solidFill>
              <a:srgbClr val="C2BDFF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Прямоугольник 10"/>
          <p:cNvSpPr/>
          <p:nvPr/>
        </p:nvSpPr>
        <p:spPr>
          <a:xfrm>
            <a:off x="1874799" y="5198416"/>
            <a:ext cx="100208" cy="342035"/>
          </a:xfrm>
          <a:prstGeom prst="rect">
            <a:avLst/>
          </a:prstGeom>
          <a:solidFill>
            <a:srgbClr val="C2BD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85172" y="5196006"/>
            <a:ext cx="100208" cy="342035"/>
          </a:xfrm>
          <a:prstGeom prst="rect">
            <a:avLst/>
          </a:prstGeom>
          <a:solidFill>
            <a:srgbClr val="C2BD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105785" y="5188426"/>
            <a:ext cx="100208" cy="342035"/>
          </a:xfrm>
          <a:prstGeom prst="rect">
            <a:avLst/>
          </a:prstGeom>
          <a:solidFill>
            <a:srgbClr val="C2BD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640985" y="5732018"/>
            <a:ext cx="2567836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МНОГО ЛЕТ ДО НАШЕЙ ЭРЫ</a:t>
            </a:r>
            <a:endParaRPr lang="ru-RU" sz="16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3442489" y="5729608"/>
            <a:ext cx="2567836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ЭПОХА ДРЕВНЕЙ ГРЕЦИИ</a:t>
            </a:r>
            <a:r>
              <a:rPr lang="en-US" sz="1600" b="1" dirty="0">
                <a:solidFill>
                  <a:schemeClr val="bg1"/>
                </a:solidFill>
                <a:latin typeface="Actay Wide Bd" pitchFamily="50" charset="-52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И РИМА </a:t>
            </a:r>
            <a:endParaRPr lang="ru-RU" sz="16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8821867" y="5710548"/>
            <a:ext cx="2567836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ЭПОХА ВОЗРАЖДЕНИЯ</a:t>
            </a:r>
            <a:endParaRPr lang="ru-RU" sz="16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27" y="2156748"/>
            <a:ext cx="2876606" cy="287660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172" y="2156748"/>
            <a:ext cx="2860788" cy="28607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375"/>
                    </a14:imgEffect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2729">
            <a:off x="4133205" y="1630720"/>
            <a:ext cx="2933808" cy="63351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025" y="2146135"/>
            <a:ext cx="2871401" cy="287140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806"/>
                    </a14:imgEffect>
                    <a14:imgEffect>
                      <a14:saturation sat="118000"/>
                    </a14:imgEffect>
                    <a14:imgEffect>
                      <a14:brightnessContrast brigh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41" y="1642968"/>
            <a:ext cx="809565" cy="89126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19" y="1611846"/>
            <a:ext cx="1048702" cy="1048702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7419404" y="5192910"/>
            <a:ext cx="100208" cy="342035"/>
          </a:xfrm>
          <a:prstGeom prst="rect">
            <a:avLst/>
          </a:prstGeom>
          <a:solidFill>
            <a:srgbClr val="C2BD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4610DBE-809E-85C0-6BDB-0D0156CB1B86}"/>
              </a:ext>
            </a:extLst>
          </p:cNvPr>
          <p:cNvSpPr txBox="1"/>
          <p:nvPr/>
        </p:nvSpPr>
        <p:spPr>
          <a:xfrm>
            <a:off x="6176721" y="5726512"/>
            <a:ext cx="2567836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ru-RU" sz="1600" b="1" dirty="0">
                <a:solidFill>
                  <a:schemeClr val="bg1"/>
                </a:solidFill>
                <a:latin typeface="Actay Wide Bd" pitchFamily="50" charset="-52"/>
              </a:rPr>
              <a:t>НАША ЭРА</a:t>
            </a:r>
            <a:endParaRPr lang="ru-RU" sz="16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83254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295605-51C0-0816-FCB4-D680A0ACB6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152D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A5ED8702-5D95-5317-024C-6D4EFD0BCAE3}"/>
              </a:ext>
            </a:extLst>
          </p:cNvPr>
          <p:cNvGrpSpPr/>
          <p:nvPr/>
        </p:nvGrpSpPr>
        <p:grpSpPr>
          <a:xfrm>
            <a:off x="-41391" y="82034"/>
            <a:ext cx="12233391" cy="6316793"/>
            <a:chOff x="-27903" y="1153886"/>
            <a:chExt cx="8530347" cy="5551714"/>
          </a:xfrm>
        </p:grpSpPr>
        <p:sp>
          <p:nvSpPr>
            <p:cNvPr id="7" name="Кружок">
              <a:extLst>
                <a:ext uri="{FF2B5EF4-FFF2-40B4-BE49-F238E27FC236}">
                  <a16:creationId xmlns="" xmlns:a16="http://schemas.microsoft.com/office/drawing/2014/main" id="{A2D194D6-567D-38D5-3F33-C3A13C725F7D}"/>
                </a:ext>
              </a:extLst>
            </p:cNvPr>
            <p:cNvSpPr/>
            <p:nvPr/>
          </p:nvSpPr>
          <p:spPr>
            <a:xfrm>
              <a:off x="-27903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8" name="Кружок">
              <a:extLst>
                <a:ext uri="{FF2B5EF4-FFF2-40B4-BE49-F238E27FC236}">
                  <a16:creationId xmlns="" xmlns:a16="http://schemas.microsoft.com/office/drawing/2014/main" id="{45FB2F4F-1219-4F6B-6845-536BCC45AD05}"/>
                </a:ext>
              </a:extLst>
            </p:cNvPr>
            <p:cNvSpPr/>
            <p:nvPr/>
          </p:nvSpPr>
          <p:spPr>
            <a:xfrm>
              <a:off x="2711835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  <p:sp>
          <p:nvSpPr>
            <p:cNvPr id="9" name="Кружок">
              <a:extLst>
                <a:ext uri="{FF2B5EF4-FFF2-40B4-BE49-F238E27FC236}">
                  <a16:creationId xmlns="" xmlns:a16="http://schemas.microsoft.com/office/drawing/2014/main" id="{34998D96-78CA-3B03-66C1-BA712192F822}"/>
                </a:ext>
              </a:extLst>
            </p:cNvPr>
            <p:cNvSpPr/>
            <p:nvPr/>
          </p:nvSpPr>
          <p:spPr>
            <a:xfrm>
              <a:off x="5451574" y="1153886"/>
              <a:ext cx="3050870" cy="5551714"/>
            </a:xfrm>
            <a:prstGeom prst="ellipse">
              <a:avLst/>
            </a:prstGeom>
            <a:gradFill>
              <a:gsLst>
                <a:gs pos="0">
                  <a:srgbClr val="7200FF">
                    <a:alpha val="20067"/>
                  </a:srgbClr>
                </a:gs>
                <a:gs pos="100000">
                  <a:srgbClr val="7200FF">
                    <a:alpha val="0"/>
                  </a:srgbClr>
                </a:gs>
              </a:gsLst>
              <a:path>
                <a:fillToRect l="50000" t="50000" r="50000" b="50000"/>
              </a:path>
            </a:gradFill>
            <a:ln w="3175">
              <a:miter lim="400000"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endParaRPr dirty="0"/>
            </a:p>
          </p:txBody>
        </p:sp>
      </p:grp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016E5CAD-ECC0-D454-3D96-CAF46136E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719" y="322223"/>
            <a:ext cx="1204995" cy="3658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99349" y="110339"/>
            <a:ext cx="11993303" cy="110799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  <a:latin typeface="Actay Wide Bd" pitchFamily="2" charset="0"/>
              </a:rPr>
              <a:t>АРХИТЕКТОР </a:t>
            </a:r>
            <a:r>
              <a:rPr lang="ru-RU" sz="6600" dirty="0">
                <a:solidFill>
                  <a:srgbClr val="857BFF"/>
                </a:solidFill>
                <a:latin typeface="Actay Wide Bd" pitchFamily="2" charset="0"/>
              </a:rPr>
              <a:t>СЕГОДНЯ</a:t>
            </a:r>
            <a:endParaRPr lang="ru-RU" sz="7500" b="1" dirty="0">
              <a:solidFill>
                <a:schemeClr val="bg1"/>
              </a:solidFill>
              <a:latin typeface="Actay Wide Bd" pitchFamily="2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209858" y="1434237"/>
            <a:ext cx="6374519" cy="584775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Actay Condensed Thin" pitchFamily="50" charset="-52"/>
              </a:rPr>
              <a:t>проектировщик</a:t>
            </a:r>
            <a:endParaRPr lang="ru-RU" sz="3200" b="1" dirty="0">
              <a:solidFill>
                <a:schemeClr val="bg1"/>
              </a:solidFill>
              <a:latin typeface="Actay Condensed Thin" pitchFamily="50" charset="-52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134903" y="3824353"/>
            <a:ext cx="3068877" cy="584775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Actay Wide Bd" pitchFamily="50" charset="-52"/>
              </a:rPr>
              <a:t>маркетолог</a:t>
            </a:r>
            <a:endParaRPr lang="ru-RU" sz="32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-94320" y="4421382"/>
            <a:ext cx="3483005" cy="584775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r"/>
            <a:r>
              <a:rPr lang="ru-RU" sz="3200" dirty="0">
                <a:solidFill>
                  <a:schemeClr val="bg1"/>
                </a:solidFill>
                <a:latin typeface="Actay Light" pitchFamily="50" charset="-52"/>
              </a:rPr>
              <a:t>продавец</a:t>
            </a:r>
            <a:endParaRPr lang="ru-RU" sz="3200" b="1" dirty="0">
              <a:solidFill>
                <a:schemeClr val="bg1"/>
              </a:solidFill>
              <a:latin typeface="Actay Light" pitchFamily="50" charset="-52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69809" y="5006157"/>
            <a:ext cx="6374519" cy="584775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3200" dirty="0">
                <a:solidFill>
                  <a:srgbClr val="C2BDFF"/>
                </a:solidFill>
                <a:latin typeface="Actay Light" pitchFamily="50" charset="-52"/>
              </a:rPr>
              <a:t>зодчий</a:t>
            </a:r>
            <a:endParaRPr lang="ru-RU" sz="3200" b="1" dirty="0">
              <a:solidFill>
                <a:srgbClr val="C2BDFF"/>
              </a:solidFill>
              <a:latin typeface="Actay Light" pitchFamily="50" charset="-52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1138178" y="5471989"/>
            <a:ext cx="2727688" cy="584775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ctay Wide Bd" pitchFamily="50" charset="-52"/>
              </a:rPr>
              <a:t>дизайнер</a:t>
            </a:r>
            <a:endParaRPr lang="ru-RU" sz="32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342379" y="6038008"/>
            <a:ext cx="6374519" cy="584775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Actay Condensed Thin" pitchFamily="50" charset="-52"/>
              </a:rPr>
              <a:t>исследователь</a:t>
            </a:r>
            <a:endParaRPr lang="ru-RU" sz="3200" b="1" dirty="0">
              <a:solidFill>
                <a:schemeClr val="bg1"/>
              </a:solidFill>
              <a:latin typeface="Actay Condensed Thin" pitchFamily="50" charset="-52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216367" y="2009016"/>
            <a:ext cx="3350556" cy="584775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3200" dirty="0">
                <a:solidFill>
                  <a:srgbClr val="C2BDFF"/>
                </a:solidFill>
                <a:latin typeface="Actay Light" pitchFamily="50" charset="-52"/>
              </a:rPr>
              <a:t>психолог</a:t>
            </a:r>
            <a:endParaRPr lang="ru-RU" sz="3200" b="1" dirty="0">
              <a:solidFill>
                <a:srgbClr val="C2BDFF"/>
              </a:solidFill>
              <a:latin typeface="Actay Light" pitchFamily="50" charset="-5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128460" y="2549924"/>
            <a:ext cx="3350556" cy="584775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r"/>
            <a:r>
              <a:rPr lang="ru-RU" sz="3200" dirty="0">
                <a:solidFill>
                  <a:schemeClr val="bg1"/>
                </a:solidFill>
                <a:latin typeface="Actay Condensed Thin" pitchFamily="50" charset="-52"/>
              </a:rPr>
              <a:t>математик</a:t>
            </a:r>
            <a:endParaRPr lang="ru-RU" sz="3200" b="1" dirty="0">
              <a:solidFill>
                <a:schemeClr val="bg1"/>
              </a:solidFill>
              <a:latin typeface="Actay Condensed Thin" pitchFamily="50" charset="-52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878929" y="3146953"/>
            <a:ext cx="3350556" cy="584775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3200" dirty="0">
                <a:solidFill>
                  <a:srgbClr val="C2BDFF"/>
                </a:solidFill>
                <a:latin typeface="Actay Light" pitchFamily="50" charset="-52"/>
              </a:rPr>
              <a:t>физик</a:t>
            </a:r>
            <a:endParaRPr lang="ru-RU" sz="3200" b="1" dirty="0">
              <a:solidFill>
                <a:srgbClr val="C2BDFF"/>
              </a:solidFill>
              <a:latin typeface="Actay Light" pitchFamily="50" charset="-52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8708353" y="4923642"/>
            <a:ext cx="3350556" cy="584775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r"/>
            <a:r>
              <a:rPr lang="ru-RU" sz="3200" dirty="0">
                <a:solidFill>
                  <a:schemeClr val="bg1"/>
                </a:solidFill>
                <a:latin typeface="Actay Wide Bd" pitchFamily="50" charset="-52"/>
              </a:rPr>
              <a:t>урбанист</a:t>
            </a:r>
            <a:endParaRPr lang="ru-RU" sz="32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8221543" y="5468847"/>
            <a:ext cx="3813786" cy="584775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r"/>
            <a:r>
              <a:rPr lang="ru-RU" sz="3200" dirty="0">
                <a:solidFill>
                  <a:srgbClr val="C2BDFF"/>
                </a:solidFill>
                <a:latin typeface="Actay Light" pitchFamily="50" charset="-52"/>
              </a:rPr>
              <a:t>Астролог </a:t>
            </a:r>
            <a:r>
              <a:rPr lang="ru-RU" sz="2000" dirty="0">
                <a:solidFill>
                  <a:srgbClr val="C2BDFF"/>
                </a:solidFill>
                <a:latin typeface="Actay Light" pitchFamily="50" charset="-52"/>
              </a:rPr>
              <a:t>(</a:t>
            </a:r>
            <a:r>
              <a:rPr lang="ru-RU" sz="2400" dirty="0">
                <a:solidFill>
                  <a:srgbClr val="C2BDFF"/>
                </a:solidFill>
                <a:latin typeface="Actay Light" pitchFamily="50" charset="-52"/>
              </a:rPr>
              <a:t>Индия</a:t>
            </a:r>
            <a:r>
              <a:rPr lang="ru-RU" sz="2000" dirty="0">
                <a:solidFill>
                  <a:srgbClr val="C2BDFF"/>
                </a:solidFill>
                <a:latin typeface="Actay Light" pitchFamily="50" charset="-52"/>
              </a:rPr>
              <a:t>)</a:t>
            </a:r>
            <a:endParaRPr lang="ru-RU" sz="2000" b="1" dirty="0">
              <a:solidFill>
                <a:srgbClr val="C2BDFF"/>
              </a:solidFill>
              <a:latin typeface="Actay Light" pitchFamily="50" charset="-52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8658614" y="5982018"/>
            <a:ext cx="3350556" cy="584775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r"/>
            <a:r>
              <a:rPr lang="ru-RU" sz="3200" dirty="0">
                <a:solidFill>
                  <a:schemeClr val="bg1"/>
                </a:solidFill>
                <a:latin typeface="Actay Wide Bd" pitchFamily="50" charset="-52"/>
              </a:rPr>
              <a:t>художник</a:t>
            </a:r>
            <a:endParaRPr lang="ru-RU" sz="3200" b="1" dirty="0">
              <a:solidFill>
                <a:schemeClr val="bg1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8640643" y="1434236"/>
            <a:ext cx="3350556" cy="584775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r"/>
            <a:r>
              <a:rPr lang="ru-RU" sz="3200" dirty="0">
                <a:solidFill>
                  <a:schemeClr val="bg1"/>
                </a:solidFill>
                <a:latin typeface="Actay Condensed Thin" pitchFamily="50" charset="-52"/>
              </a:rPr>
              <a:t>экономист</a:t>
            </a:r>
            <a:endParaRPr lang="ru-RU" sz="3200" b="1" dirty="0">
              <a:solidFill>
                <a:schemeClr val="bg1"/>
              </a:solidFill>
              <a:latin typeface="Actay Condensed Thin" pitchFamily="50" charset="-52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8544224" y="1966751"/>
            <a:ext cx="3350556" cy="584775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3200" b="1" dirty="0" err="1">
                <a:solidFill>
                  <a:schemeClr val="bg1"/>
                </a:solidFill>
                <a:latin typeface="Actay Light" pitchFamily="50" charset="-52"/>
                <a:cs typeface="Arial" panose="020B0604020202020204" pitchFamily="34" charset="0"/>
              </a:rPr>
              <a:t>ландшафтник</a:t>
            </a:r>
            <a:endParaRPr lang="ru-RU" sz="3200" b="1" dirty="0">
              <a:solidFill>
                <a:schemeClr val="bg1"/>
              </a:solidFill>
              <a:latin typeface="Actay Light" pitchFamily="50" charset="-52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8728449" y="2655656"/>
            <a:ext cx="3350556" cy="584775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r"/>
            <a:r>
              <a:rPr lang="ru-RU" sz="3200" b="1" dirty="0">
                <a:solidFill>
                  <a:srgbClr val="C2BDFF"/>
                </a:solidFill>
                <a:latin typeface="Actay Wide Bd" pitchFamily="50" charset="-52"/>
              </a:rPr>
              <a:t>философ</a:t>
            </a:r>
            <a:endParaRPr lang="ru-RU" sz="3200" b="1" dirty="0">
              <a:solidFill>
                <a:srgbClr val="C2BDFF"/>
              </a:solidFill>
              <a:latin typeface="Actay Wide Bd" pitchFamily="50" charset="-52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8583685" y="3225942"/>
            <a:ext cx="3350556" cy="584775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Actay Light" pitchFamily="50" charset="-52"/>
              </a:rPr>
              <a:t>изобретатель</a:t>
            </a:r>
            <a:endParaRPr lang="ru-RU" sz="3200" b="1" dirty="0">
              <a:solidFill>
                <a:schemeClr val="bg1"/>
              </a:solidFill>
              <a:latin typeface="Actay Light" pitchFamily="50" charset="-52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9078429" y="3813125"/>
            <a:ext cx="3350556" cy="584775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ru-RU" sz="3200" dirty="0">
                <a:solidFill>
                  <a:srgbClr val="C2BDFF"/>
                </a:solidFill>
                <a:latin typeface="Actay Light" pitchFamily="50" charset="-52"/>
              </a:rPr>
              <a:t>историк</a:t>
            </a:r>
            <a:endParaRPr lang="ru-RU" sz="3200" b="1" dirty="0">
              <a:solidFill>
                <a:srgbClr val="C2BDFF"/>
              </a:solidFill>
              <a:latin typeface="Actay Light" pitchFamily="50" charset="-52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3CF253AD-87D2-D46E-2BBF-A75450E0F696}"/>
              </a:ext>
            </a:extLst>
          </p:cNvPr>
          <p:cNvSpPr txBox="1"/>
          <p:nvPr/>
        </p:nvSpPr>
        <p:spPr>
          <a:xfrm>
            <a:off x="8544224" y="4335099"/>
            <a:ext cx="3350556" cy="584775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r"/>
            <a:r>
              <a:rPr lang="ru-RU" sz="3200" dirty="0">
                <a:solidFill>
                  <a:schemeClr val="bg1"/>
                </a:solidFill>
                <a:latin typeface="Actay Condensed Thin" pitchFamily="50" charset="-52"/>
              </a:rPr>
              <a:t>полиглот</a:t>
            </a:r>
            <a:endParaRPr lang="ru-RU" sz="3200" b="1" dirty="0">
              <a:solidFill>
                <a:schemeClr val="bg1"/>
              </a:solidFill>
              <a:latin typeface="Actay Condensed Thin" pitchFamily="50" charset="-52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638" y="1440706"/>
            <a:ext cx="5190755" cy="518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353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12651</TotalTime>
  <Words>1849</Words>
  <Application>Microsoft Office PowerPoint</Application>
  <PresentationFormat>Широкоэкранный</PresentationFormat>
  <Paragraphs>440</Paragraphs>
  <Slides>59</Slides>
  <Notes>59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74" baseType="lpstr">
      <vt:lpstr>Actay Condensed Thin</vt:lpstr>
      <vt:lpstr>Actay Light</vt:lpstr>
      <vt:lpstr>Actay Wide Bd</vt:lpstr>
      <vt:lpstr>Arial</vt:lpstr>
      <vt:lpstr>Calibri</vt:lpstr>
      <vt:lpstr>Calibri Light</vt:lpstr>
      <vt:lpstr>Century Gothic</vt:lpstr>
      <vt:lpstr>Gilroy ExtraBold</vt:lpstr>
      <vt:lpstr>Golos Text</vt:lpstr>
      <vt:lpstr>Helvetica</vt:lpstr>
      <vt:lpstr>Montserrat Medium</vt:lpstr>
      <vt:lpstr>Montserrat SemiBold</vt:lpstr>
      <vt:lpstr>Montserrat-SemiBold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Tanya</dc:creator>
  <cp:lastModifiedBy>Учетная запись Майкрософт</cp:lastModifiedBy>
  <cp:revision>457</cp:revision>
  <dcterms:modified xsi:type="dcterms:W3CDTF">2024-04-18T11:14:00Z</dcterms:modified>
</cp:coreProperties>
</file>